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3.xml" ContentType="application/vnd.openxmlformats-officedocument.presentationml.slideLayout+xml"/>
  <Override PartName="/ppt/notesSlides/notesSlide1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86" r:id="rId4"/>
    <p:sldId id="280" r:id="rId5"/>
    <p:sldId id="278" r:id="rId6"/>
    <p:sldId id="287" r:id="rId7"/>
    <p:sldId id="269" r:id="rId8"/>
    <p:sldId id="279" r:id="rId9"/>
    <p:sldId id="268" r:id="rId10"/>
    <p:sldId id="284" r:id="rId11"/>
    <p:sldId id="266" r:id="rId12"/>
    <p:sldId id="270" r:id="rId13"/>
    <p:sldId id="273" r:id="rId14"/>
    <p:sldId id="285" r:id="rId15"/>
    <p:sldId id="282" r:id="rId16"/>
    <p:sldId id="283" r:id="rId17"/>
    <p:sldId id="259"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35D"/>
    <a:srgbClr val="44546A"/>
    <a:srgbClr val="EEB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79184" autoAdjust="0"/>
  </p:normalViewPr>
  <p:slideViewPr>
    <p:cSldViewPr snapToGrid="0">
      <p:cViewPr varScale="1">
        <p:scale>
          <a:sx n="100" d="100"/>
          <a:sy n="100" d="100"/>
        </p:scale>
        <p:origin x="13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789-1E42-4916-A200-2514A00DA977}" type="datetimeFigureOut">
              <a:rPr lang="en-CA" smtClean="0"/>
              <a:t>2026-02-13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7A756-DF3B-4C15-99E0-34EAAA45D0F2}" type="slidenum">
              <a:rPr lang="en-CA" smtClean="0"/>
              <a:t>‹#›</a:t>
            </a:fld>
            <a:endParaRPr lang="en-CA"/>
          </a:p>
        </p:txBody>
      </p:sp>
    </p:spTree>
    <p:extLst>
      <p:ext uri="{BB962C8B-B14F-4D97-AF65-F5344CB8AC3E}">
        <p14:creationId xmlns:p14="http://schemas.microsoft.com/office/powerpoint/2010/main" val="7462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PowerPoint template is intended to provide you with the resources and flexibility needed to create a presentation in your own way while preserving the brand recognition of the McDonald Institute. Please direct any questions or comments to Zac at communications@mcdonaldinstitute.ca</a:t>
            </a:r>
          </a:p>
          <a:p>
            <a:endParaRPr lang="en-CA" dirty="0"/>
          </a:p>
          <a:p>
            <a:r>
              <a:rPr lang="en-CA" dirty="0"/>
              <a:t>Adjust the size of the title text as needed.</a:t>
            </a:r>
          </a:p>
        </p:txBody>
      </p:sp>
      <p:sp>
        <p:nvSpPr>
          <p:cNvPr id="4" name="Slide Number Placeholder 3"/>
          <p:cNvSpPr>
            <a:spLocks noGrp="1"/>
          </p:cNvSpPr>
          <p:nvPr>
            <p:ph type="sldNum" sz="quarter" idx="5"/>
          </p:nvPr>
        </p:nvSpPr>
        <p:spPr/>
        <p:txBody>
          <a:bodyPr/>
          <a:lstStyle/>
          <a:p>
            <a:fld id="{85D7A756-DF3B-4C15-99E0-34EAAA45D0F2}" type="slidenum">
              <a:rPr lang="en-CA" smtClean="0"/>
              <a:t>1</a:t>
            </a:fld>
            <a:endParaRPr lang="en-CA"/>
          </a:p>
        </p:txBody>
      </p:sp>
    </p:spTree>
    <p:extLst>
      <p:ext uri="{BB962C8B-B14F-4D97-AF65-F5344CB8AC3E}">
        <p14:creationId xmlns:p14="http://schemas.microsoft.com/office/powerpoint/2010/main" val="264648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Images often look best when displayed full frame. </a:t>
            </a:r>
          </a:p>
        </p:txBody>
      </p:sp>
      <p:sp>
        <p:nvSpPr>
          <p:cNvPr id="4" name="Slide Number Placeholder 3"/>
          <p:cNvSpPr>
            <a:spLocks noGrp="1"/>
          </p:cNvSpPr>
          <p:nvPr>
            <p:ph type="sldNum" sz="quarter" idx="5"/>
          </p:nvPr>
        </p:nvSpPr>
        <p:spPr/>
        <p:txBody>
          <a:bodyPr/>
          <a:lstStyle/>
          <a:p>
            <a:fld id="{85D7A756-DF3B-4C15-99E0-34EAAA45D0F2}" type="slidenum">
              <a:rPr lang="en-CA" smtClean="0"/>
              <a:t>10</a:t>
            </a:fld>
            <a:endParaRPr lang="en-CA"/>
          </a:p>
        </p:txBody>
      </p:sp>
    </p:spTree>
    <p:extLst>
      <p:ext uri="{BB962C8B-B14F-4D97-AF65-F5344CB8AC3E}">
        <p14:creationId xmlns:p14="http://schemas.microsoft.com/office/powerpoint/2010/main" val="20941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chemeClr val="bg1"/>
                </a:solidFill>
              </a:rPr>
              <a:t>Don’t be afraid to remove all text and use a blank, black slide. </a:t>
            </a:r>
          </a:p>
          <a:p>
            <a:r>
              <a:rPr lang="en-CA" sz="1200" dirty="0">
                <a:solidFill>
                  <a:schemeClr val="bg1"/>
                </a:solidFill>
              </a:rPr>
              <a:t>This brings the attention back to you and helps keeps your audience engaged. </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11</a:t>
            </a:fld>
            <a:endParaRPr lang="en-CA"/>
          </a:p>
        </p:txBody>
      </p:sp>
    </p:spTree>
    <p:extLst>
      <p:ext uri="{BB962C8B-B14F-4D97-AF65-F5344CB8AC3E}">
        <p14:creationId xmlns:p14="http://schemas.microsoft.com/office/powerpoint/2010/main" val="99685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use the templates with images or plots.</a:t>
            </a:r>
          </a:p>
          <a:p>
            <a:r>
              <a:rPr lang="en-CA" dirty="0" err="1"/>
              <a:t>Threre’s</a:t>
            </a:r>
            <a:r>
              <a:rPr lang="en-CA" dirty="0"/>
              <a:t> too much going on in this slide. Focus on one thing at a time (see next)</a:t>
            </a:r>
          </a:p>
          <a:p>
            <a:endParaRPr lang="en-CA" dirty="0"/>
          </a:p>
          <a:p>
            <a:r>
              <a:rPr lang="en-CA" dirty="0"/>
              <a:t>McDonald Institute Communications Officer Zac Kenny has a presentation on Data Visualization here: https://queensuca-my.sharepoint.com/:p:/g/personal/physparc_queensu_ca/EdaVlCEEQm1NltZrT3MAYVkBU8FbO0HC4GSvoX2zlLiBhA?e=NLwG9G </a:t>
            </a:r>
          </a:p>
        </p:txBody>
      </p:sp>
      <p:sp>
        <p:nvSpPr>
          <p:cNvPr id="4" name="Slide Number Placeholder 3"/>
          <p:cNvSpPr>
            <a:spLocks noGrp="1"/>
          </p:cNvSpPr>
          <p:nvPr>
            <p:ph type="sldNum" sz="quarter" idx="5"/>
          </p:nvPr>
        </p:nvSpPr>
        <p:spPr/>
        <p:txBody>
          <a:bodyPr/>
          <a:lstStyle/>
          <a:p>
            <a:fld id="{85D7A756-DF3B-4C15-99E0-34EAAA45D0F2}" type="slidenum">
              <a:rPr lang="en-CA" smtClean="0"/>
              <a:t>12</a:t>
            </a:fld>
            <a:endParaRPr lang="en-CA"/>
          </a:p>
        </p:txBody>
      </p:sp>
    </p:spTree>
    <p:extLst>
      <p:ext uri="{BB962C8B-B14F-4D97-AF65-F5344CB8AC3E}">
        <p14:creationId xmlns:p14="http://schemas.microsoft.com/office/powerpoint/2010/main" val="234121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Better to focus on one thing at a time. </a:t>
            </a:r>
          </a:p>
          <a:p>
            <a:r>
              <a:rPr lang="en-CA" dirty="0"/>
              <a:t>No need to always use the colour bars in every slide</a:t>
            </a:r>
          </a:p>
        </p:txBody>
      </p:sp>
      <p:sp>
        <p:nvSpPr>
          <p:cNvPr id="4" name="Slide Number Placeholder 3"/>
          <p:cNvSpPr>
            <a:spLocks noGrp="1"/>
          </p:cNvSpPr>
          <p:nvPr>
            <p:ph type="sldNum" sz="quarter" idx="5"/>
          </p:nvPr>
        </p:nvSpPr>
        <p:spPr/>
        <p:txBody>
          <a:bodyPr/>
          <a:lstStyle/>
          <a:p>
            <a:fld id="{85D7A756-DF3B-4C15-99E0-34EAAA45D0F2}" type="slidenum">
              <a:rPr lang="en-CA" smtClean="0"/>
              <a:t>13</a:t>
            </a:fld>
            <a:endParaRPr lang="en-CA"/>
          </a:p>
        </p:txBody>
      </p:sp>
    </p:spTree>
    <p:extLst>
      <p:ext uri="{BB962C8B-B14F-4D97-AF65-F5344CB8AC3E}">
        <p14:creationId xmlns:p14="http://schemas.microsoft.com/office/powerpoint/2010/main" val="136292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Branded slide templates can sometimes be distracting. Feel free to use the “Blank, No Base” style wherever you have detailed information.</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14</a:t>
            </a:fld>
            <a:endParaRPr lang="en-CA"/>
          </a:p>
        </p:txBody>
      </p:sp>
    </p:spTree>
    <p:extLst>
      <p:ext uri="{BB962C8B-B14F-4D97-AF65-F5344CB8AC3E}">
        <p14:creationId xmlns:p14="http://schemas.microsoft.com/office/powerpoint/2010/main" val="255905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dirty="0">
                <a:effectLst/>
                <a:latin typeface="Open Sans" panose="020B0606030504020204" pitchFamily="34" charset="0"/>
                <a:ea typeface="Calibri" panose="020F0502020204030204" pitchFamily="34" charset="0"/>
                <a:cs typeface="Times New Roman" panose="02020603050405020304" pitchFamily="18" charset="0"/>
              </a:rPr>
              <a:t>Acknowledging the McDonald Institute and CFREF</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When people supported by the McDonald Institute publish research results, or accept honours for research undertaken with support from the McDonald Institute, we instruct them to provide parenthetical, footnoted or endnote acknowledgement following this script: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CA" sz="1800" i="1" dirty="0">
                <a:effectLst/>
                <a:latin typeface="Open Sans" panose="020B0606030504020204" pitchFamily="34" charset="0"/>
                <a:ea typeface="Open Sans" panose="020B0606030504020204" pitchFamily="34" charset="0"/>
                <a:cs typeface="Times New Roman" panose="02020603050405020304" pitchFamily="18" charset="0"/>
              </a:rPr>
              <a:t>“This research was undertaken thanks in part to funding from the Canada First</a:t>
            </a:r>
            <a:r>
              <a:rPr lang="en-CA" sz="1800" i="1" dirty="0">
                <a:effectLst/>
                <a:latin typeface="Calibri" panose="020F0502020204030204" pitchFamily="34" charset="0"/>
                <a:ea typeface="Open Sans" panose="020B0606030504020204" pitchFamily="34" charset="0"/>
                <a:cs typeface="Times New Roman" panose="02020603050405020304" pitchFamily="18" charset="0"/>
              </a:rPr>
              <a:t> </a:t>
            </a:r>
            <a:r>
              <a:rPr lang="en-CA" sz="1800" i="1" dirty="0">
                <a:effectLst/>
                <a:latin typeface="Open Sans" panose="020B0606030504020204" pitchFamily="34" charset="0"/>
                <a:ea typeface="Open Sans" panose="020B0606030504020204" pitchFamily="34" charset="0"/>
                <a:cs typeface="Times New Roman" panose="02020603050405020304" pitchFamily="18" charset="0"/>
              </a:rPr>
              <a:t>Research Excellence Fund and the Natural Sciences and Engineering Research Council of Canada through the Arthur B. McDonald Canadian Astroparticle Physics Research Institute.”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As a rule, we would acknowledge CFREF and NSERC anytime direct research cost supports (direct funding) has been used, and we would not when only indirect support has been used. </a:t>
            </a: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The full guidelines document for acknowledging CFREF funding support can be found </a:t>
            </a:r>
            <a:r>
              <a:rPr lang="en-CA" sz="1800" u="sng" dirty="0">
                <a:solidFill>
                  <a:srgbClr val="0000FF"/>
                </a:solidFill>
                <a:effectLst/>
                <a:latin typeface="Open Sans" panose="020B0606030504020204" pitchFamily="34" charset="0"/>
                <a:ea typeface="Calibri" panose="020F0502020204030204" pitchFamily="34" charset="0"/>
                <a:cs typeface="Times New Roman" panose="02020603050405020304" pitchFamily="18" charset="0"/>
              </a:rPr>
              <a:t>at: https://</a:t>
            </a:r>
            <a:r>
              <a:rPr lang="en-CA" sz="1800" u="sng" dirty="0" err="1">
                <a:solidFill>
                  <a:srgbClr val="0000FF"/>
                </a:solidFill>
                <a:effectLst/>
                <a:latin typeface="Open Sans" panose="020B0606030504020204" pitchFamily="34" charset="0"/>
                <a:ea typeface="Calibri" panose="020F0502020204030204" pitchFamily="34" charset="0"/>
                <a:cs typeface="Times New Roman" panose="02020603050405020304" pitchFamily="18" charset="0"/>
              </a:rPr>
              <a:t>www.cfref-apogee.gc.ca</a:t>
            </a:r>
            <a:r>
              <a:rPr lang="en-CA" sz="1800" u="sng" dirty="0">
                <a:solidFill>
                  <a:srgbClr val="0000FF"/>
                </a:solidFill>
                <a:effectLst/>
                <a:latin typeface="Open Sans" panose="020B0606030504020204" pitchFamily="34" charset="0"/>
                <a:ea typeface="Calibri" panose="020F0502020204030204" pitchFamily="34" charset="0"/>
                <a:cs typeface="Times New Roman" panose="02020603050405020304" pitchFamily="18" charset="0"/>
              </a:rPr>
              <a:t>/program-programme/</a:t>
            </a:r>
            <a:r>
              <a:rPr lang="en-CA" sz="1800" u="sng" dirty="0" err="1">
                <a:solidFill>
                  <a:srgbClr val="0000FF"/>
                </a:solidFill>
                <a:effectLst/>
                <a:latin typeface="Open Sans" panose="020B0606030504020204" pitchFamily="34" charset="0"/>
                <a:ea typeface="Calibri" panose="020F0502020204030204" pitchFamily="34" charset="0"/>
                <a:cs typeface="Times New Roman" panose="02020603050405020304" pitchFamily="18" charset="0"/>
              </a:rPr>
              <a:t>communication_guidelines-lignes_directrices-eng.aspx</a:t>
            </a:r>
            <a:r>
              <a:rPr lang="en-CA" sz="1800" u="sng" dirty="0">
                <a:solidFill>
                  <a:srgbClr val="0000FF"/>
                </a:solidFill>
                <a:effectLst/>
                <a:latin typeface="Open Sans" panose="020B0606030504020204" pitchFamily="34" charset="0"/>
                <a:ea typeface="Calibri" panose="020F0502020204030204" pitchFamily="34" charset="0"/>
                <a:cs typeface="Times New Roman" panose="02020603050405020304" pitchFamily="18" charset="0"/>
              </a:rPr>
              <a:t> </a:t>
            </a:r>
            <a:endParaRPr lang="en-CA" sz="18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Guidelines for acknowledging NSERC support can be found at: https://</a:t>
            </a:r>
            <a:r>
              <a:rPr lang="en-CA" sz="1800" dirty="0" err="1">
                <a:effectLst/>
                <a:latin typeface="Open Sans" panose="020B0606030504020204" pitchFamily="34" charset="0"/>
                <a:ea typeface="Calibri" panose="020F0502020204030204" pitchFamily="34" charset="0"/>
                <a:cs typeface="Times New Roman" panose="02020603050405020304" pitchFamily="18" charset="0"/>
              </a:rPr>
              <a:t>www.nserc-crsng.gc.ca</a:t>
            </a:r>
            <a:r>
              <a:rPr lang="en-CA" sz="1800" dirty="0">
                <a:effectLst/>
                <a:latin typeface="Open Sans" panose="020B0606030504020204" pitchFamily="34" charset="0"/>
                <a:ea typeface="Calibri" panose="020F0502020204030204" pitchFamily="34" charset="0"/>
                <a:cs typeface="Times New Roman" panose="02020603050405020304" pitchFamily="18" charset="0"/>
              </a:rPr>
              <a:t>/NSERC-CRSNG/</a:t>
            </a:r>
            <a:r>
              <a:rPr lang="en-CA" sz="1800" dirty="0" err="1">
                <a:effectLst/>
                <a:latin typeface="Open Sans" panose="020B0606030504020204" pitchFamily="34" charset="0"/>
                <a:ea typeface="Calibri" panose="020F0502020204030204" pitchFamily="34" charset="0"/>
                <a:cs typeface="Times New Roman" panose="02020603050405020304" pitchFamily="18" charset="0"/>
              </a:rPr>
              <a:t>acknowledgement_and_logos-mention_et_logos</a:t>
            </a:r>
            <a:r>
              <a:rPr lang="en-CA" sz="1800" dirty="0">
                <a:effectLst/>
                <a:latin typeface="Open Sans" panose="020B0606030504020204" pitchFamily="34" charset="0"/>
                <a:ea typeface="Calibri" panose="020F0502020204030204" pitchFamily="34" charset="0"/>
                <a:cs typeface="Times New Roman" panose="02020603050405020304" pitchFamily="18" charset="0"/>
              </a:rPr>
              <a:t>/</a:t>
            </a:r>
            <a:r>
              <a:rPr lang="en-CA" sz="1800" dirty="0" err="1">
                <a:effectLst/>
                <a:latin typeface="Open Sans" panose="020B0606030504020204" pitchFamily="34" charset="0"/>
                <a:ea typeface="Calibri" panose="020F0502020204030204" pitchFamily="34" charset="0"/>
                <a:cs typeface="Times New Roman" panose="02020603050405020304" pitchFamily="18" charset="0"/>
              </a:rPr>
              <a:t>index_eng.asp</a:t>
            </a:r>
            <a:r>
              <a:rPr lang="en-CA" sz="1800" dirty="0">
                <a:effectLst/>
                <a:latin typeface="Open Sans" panose="020B0606030504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15</a:t>
            </a:fld>
            <a:endParaRPr lang="en-CA"/>
          </a:p>
        </p:txBody>
      </p:sp>
    </p:spTree>
    <p:extLst>
      <p:ext uri="{BB962C8B-B14F-4D97-AF65-F5344CB8AC3E}">
        <p14:creationId xmlns:p14="http://schemas.microsoft.com/office/powerpoint/2010/main" val="54309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a:t>
            </a:r>
          </a:p>
          <a:p>
            <a:r>
              <a:rPr lang="en-CA" dirty="0"/>
              <a:t>Feel free to use this background image for other uses.</a:t>
            </a:r>
          </a:p>
        </p:txBody>
      </p:sp>
      <p:sp>
        <p:nvSpPr>
          <p:cNvPr id="4" name="Slide Number Placeholder 3"/>
          <p:cNvSpPr>
            <a:spLocks noGrp="1"/>
          </p:cNvSpPr>
          <p:nvPr>
            <p:ph type="sldNum" sz="quarter" idx="5"/>
          </p:nvPr>
        </p:nvSpPr>
        <p:spPr/>
        <p:txBody>
          <a:bodyPr/>
          <a:lstStyle/>
          <a:p>
            <a:fld id="{85D7A756-DF3B-4C15-99E0-34EAAA45D0F2}" type="slidenum">
              <a:rPr lang="en-CA" smtClean="0"/>
              <a:t>16</a:t>
            </a:fld>
            <a:endParaRPr lang="en-CA"/>
          </a:p>
        </p:txBody>
      </p:sp>
    </p:spTree>
    <p:extLst>
      <p:ext uri="{BB962C8B-B14F-4D97-AF65-F5344CB8AC3E}">
        <p14:creationId xmlns:p14="http://schemas.microsoft.com/office/powerpoint/2010/main" val="248126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resources: Logos. </a:t>
            </a:r>
          </a:p>
          <a:p>
            <a:r>
              <a:rPr lang="en-CA" dirty="0"/>
              <a:t>Please use the full logo in colour where possible. </a:t>
            </a:r>
          </a:p>
          <a:p>
            <a:r>
              <a:rPr lang="en-CA" dirty="0"/>
              <a:t>Other variations including the one-colour logo, the wordmark, the symbol, and the condensed logo are only to be used when space restrictions do not allow for visibility of the full logo.</a:t>
            </a:r>
          </a:p>
          <a:p>
            <a:r>
              <a:rPr lang="en-CA" dirty="0"/>
              <a:t>For guidelines on brand element usage, please see: https://mcdonaldinstitute.ca/wp-content/uploads/Branding/Astroparticle-Physics-Graphic-Toolkit-Guide-2018.pdf </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17</a:t>
            </a:fld>
            <a:endParaRPr lang="en-CA"/>
          </a:p>
        </p:txBody>
      </p:sp>
    </p:spTree>
    <p:extLst>
      <p:ext uri="{BB962C8B-B14F-4D97-AF65-F5344CB8AC3E}">
        <p14:creationId xmlns:p14="http://schemas.microsoft.com/office/powerpoint/2010/main" val="218862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resources: Logos. (black or dark background variants).</a:t>
            </a:r>
          </a:p>
          <a:p>
            <a:r>
              <a:rPr lang="en-CA" dirty="0"/>
              <a:t>Please use the full logo in colour where possible. </a:t>
            </a:r>
          </a:p>
          <a:p>
            <a:r>
              <a:rPr lang="en-CA" dirty="0"/>
              <a:t>Other variations including the one-colour logo, the wordmark, the symbol, and the condensed logo are only to be used when space restrictions do not allow for visibility of the full logo.</a:t>
            </a:r>
          </a:p>
          <a:p>
            <a:endParaRPr lang="en-CA" dirty="0"/>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18</a:t>
            </a:fld>
            <a:endParaRPr lang="en-CA"/>
          </a:p>
        </p:txBody>
      </p:sp>
    </p:spTree>
    <p:extLst>
      <p:ext uri="{BB962C8B-B14F-4D97-AF65-F5344CB8AC3E}">
        <p14:creationId xmlns:p14="http://schemas.microsoft.com/office/powerpoint/2010/main" val="421259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 – can be used as a title or intro slide as you talk about yourself and the McDonald Institute. </a:t>
            </a:r>
          </a:p>
          <a:p>
            <a:r>
              <a:rPr lang="en-CA" dirty="0"/>
              <a:t>Feel free to use this background image for other uses.</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2</a:t>
            </a:fld>
            <a:endParaRPr lang="en-CA"/>
          </a:p>
        </p:txBody>
      </p:sp>
    </p:spTree>
    <p:extLst>
      <p:ext uri="{BB962C8B-B14F-4D97-AF65-F5344CB8AC3E}">
        <p14:creationId xmlns:p14="http://schemas.microsoft.com/office/powerpoint/2010/main" val="125328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https://www.whose.land/en/</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McDonald Institute administrative centre at Queen’s </a:t>
            </a:r>
            <a:r>
              <a:rPr lang="en-CA" sz="1200" dirty="0">
                <a:effectLst/>
                <a:latin typeface="Calibri" panose="020F0502020204030204" pitchFamily="34" charset="0"/>
                <a:ea typeface="Calibri" panose="020F0502020204030204" pitchFamily="34" charset="0"/>
              </a:rPr>
              <a:t>are situated in the traditional territory of the Anishinaabe &amp; Haudenosaunee First Nations. Visit WhosLand.ca to learn about the Indigenous territories where you live all across Canada.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rPr>
              <a:t>Check your local institution for a suggested basic land acknowledgement.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rPr>
              <a:t>Land </a:t>
            </a:r>
            <a:r>
              <a:rPr lang="en-CA" sz="1200" dirty="0" err="1">
                <a:effectLst/>
                <a:latin typeface="Calibri" panose="020F0502020204030204" pitchFamily="34" charset="0"/>
                <a:ea typeface="Calibri" panose="020F0502020204030204" pitchFamily="34" charset="0"/>
              </a:rPr>
              <a:t>acknowldegments</a:t>
            </a:r>
            <a:r>
              <a:rPr lang="en-CA" sz="1200" dirty="0">
                <a:effectLst/>
                <a:latin typeface="Calibri" panose="020F0502020204030204" pitchFamily="34" charset="0"/>
                <a:ea typeface="Calibri" panose="020F0502020204030204" pitchFamily="34" charset="0"/>
              </a:rPr>
              <a:t> can serve as a useful reminder for people to be engaged in their understanding of the historical and current issues of Indigenous peoples of Canada. </a:t>
            </a:r>
            <a:br>
              <a:rPr lang="en-CA" sz="1200" dirty="0">
                <a:effectLst/>
                <a:latin typeface="Calibri" panose="020F0502020204030204" pitchFamily="34" charset="0"/>
                <a:ea typeface="Calibri" panose="020F0502020204030204" pitchFamily="34" charset="0"/>
              </a:rPr>
            </a:br>
            <a:r>
              <a:rPr lang="en-CA" sz="1200" dirty="0">
                <a:effectLst/>
                <a:latin typeface="Calibri" panose="020F0502020204030204" pitchFamily="34" charset="0"/>
                <a:ea typeface="Calibri" panose="020F0502020204030204" pitchFamily="34" charset="0"/>
              </a:rPr>
              <a:t>Consider including Indigenous perspectives in your presentation or how your presentation might benefit from the inclusion of </a:t>
            </a:r>
            <a:r>
              <a:rPr lang="en-CA" sz="1200">
                <a:effectLst/>
                <a:latin typeface="Calibri" panose="020F0502020204030204" pitchFamily="34" charset="0"/>
                <a:ea typeface="Calibri" panose="020F0502020204030204" pitchFamily="34" charset="0"/>
              </a:rPr>
              <a:t>Indigenous perspectives. </a:t>
            </a:r>
            <a:endParaRPr lang="en-CA" sz="12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3</a:t>
            </a:fld>
            <a:endParaRPr lang="en-CA"/>
          </a:p>
        </p:txBody>
      </p:sp>
    </p:spTree>
    <p:extLst>
      <p:ext uri="{BB962C8B-B14F-4D97-AF65-F5344CB8AC3E}">
        <p14:creationId xmlns:p14="http://schemas.microsoft.com/office/powerpoint/2010/main" val="336857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 – McDonald Institute partners (individual images)</a:t>
            </a:r>
          </a:p>
          <a:p>
            <a:r>
              <a:rPr lang="en-CA" dirty="0"/>
              <a:t>Feel free to use the image for other uses.</a:t>
            </a:r>
          </a:p>
          <a:p>
            <a:endParaRPr lang="en-CA" dirty="0"/>
          </a:p>
          <a:p>
            <a:r>
              <a:rPr lang="en-CA" dirty="0"/>
              <a:t>“The McDonald Institute brings together 11 Universities, 3 Research Institutes and 2 </a:t>
            </a:r>
          </a:p>
        </p:txBody>
      </p:sp>
      <p:sp>
        <p:nvSpPr>
          <p:cNvPr id="4" name="Slide Number Placeholder 3"/>
          <p:cNvSpPr>
            <a:spLocks noGrp="1"/>
          </p:cNvSpPr>
          <p:nvPr>
            <p:ph type="sldNum" sz="quarter" idx="5"/>
          </p:nvPr>
        </p:nvSpPr>
        <p:spPr/>
        <p:txBody>
          <a:bodyPr/>
          <a:lstStyle/>
          <a:p>
            <a:fld id="{85D7A756-DF3B-4C15-99E0-34EAAA45D0F2}" type="slidenum">
              <a:rPr lang="en-CA" smtClean="0"/>
              <a:t>4</a:t>
            </a:fld>
            <a:endParaRPr lang="en-CA"/>
          </a:p>
        </p:txBody>
      </p:sp>
    </p:spTree>
    <p:extLst>
      <p:ext uri="{BB962C8B-B14F-4D97-AF65-F5344CB8AC3E}">
        <p14:creationId xmlns:p14="http://schemas.microsoft.com/office/powerpoint/2010/main" val="286916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Slide style 1: You can cycle through these </a:t>
            </a:r>
            <a:r>
              <a:rPr lang="en-CA"/>
              <a:t>slide designs </a:t>
            </a:r>
            <a:r>
              <a:rPr lang="en-CA" dirty="0"/>
              <a:t>or choose one to use throughout the presentation.</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5</a:t>
            </a:fld>
            <a:endParaRPr lang="en-CA"/>
          </a:p>
        </p:txBody>
      </p:sp>
    </p:spTree>
    <p:extLst>
      <p:ext uri="{BB962C8B-B14F-4D97-AF65-F5344CB8AC3E}">
        <p14:creationId xmlns:p14="http://schemas.microsoft.com/office/powerpoint/2010/main" val="83619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Slide style 2: You can cycle through these slide designs or choose one to use throughout the presentation.</a:t>
            </a:r>
          </a:p>
          <a:p>
            <a:endParaRPr lang="en-CA" dirty="0"/>
          </a:p>
          <a:p>
            <a:endParaRPr lang="en-US" dirty="0"/>
          </a:p>
        </p:txBody>
      </p:sp>
      <p:sp>
        <p:nvSpPr>
          <p:cNvPr id="4" name="Slide Number Placeholder 3"/>
          <p:cNvSpPr>
            <a:spLocks noGrp="1"/>
          </p:cNvSpPr>
          <p:nvPr>
            <p:ph type="sldNum" sz="quarter" idx="5"/>
          </p:nvPr>
        </p:nvSpPr>
        <p:spPr/>
        <p:txBody>
          <a:bodyPr/>
          <a:lstStyle/>
          <a:p>
            <a:fld id="{85D7A756-DF3B-4C15-99E0-34EAAA45D0F2}" type="slidenum">
              <a:rPr lang="en-CA" smtClean="0"/>
              <a:t>6</a:t>
            </a:fld>
            <a:endParaRPr lang="en-CA"/>
          </a:p>
        </p:txBody>
      </p:sp>
    </p:spTree>
    <p:extLst>
      <p:ext uri="{BB962C8B-B14F-4D97-AF65-F5344CB8AC3E}">
        <p14:creationId xmlns:p14="http://schemas.microsoft.com/office/powerpoint/2010/main" val="133801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Slide style 2: with an image</a:t>
            </a:r>
          </a:p>
        </p:txBody>
      </p:sp>
      <p:sp>
        <p:nvSpPr>
          <p:cNvPr id="4" name="Slide Number Placeholder 3"/>
          <p:cNvSpPr>
            <a:spLocks noGrp="1"/>
          </p:cNvSpPr>
          <p:nvPr>
            <p:ph type="sldNum" sz="quarter" idx="5"/>
          </p:nvPr>
        </p:nvSpPr>
        <p:spPr/>
        <p:txBody>
          <a:bodyPr/>
          <a:lstStyle/>
          <a:p>
            <a:fld id="{85D7A756-DF3B-4C15-99E0-34EAAA45D0F2}" type="slidenum">
              <a:rPr lang="en-CA" smtClean="0"/>
              <a:t>7</a:t>
            </a:fld>
            <a:endParaRPr lang="en-CA"/>
          </a:p>
        </p:txBody>
      </p:sp>
    </p:spTree>
    <p:extLst>
      <p:ext uri="{BB962C8B-B14F-4D97-AF65-F5344CB8AC3E}">
        <p14:creationId xmlns:p14="http://schemas.microsoft.com/office/powerpoint/2010/main" val="270131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also use a blue background as a border for an image. </a:t>
            </a:r>
          </a:p>
        </p:txBody>
      </p:sp>
      <p:sp>
        <p:nvSpPr>
          <p:cNvPr id="4" name="Slide Number Placeholder 3"/>
          <p:cNvSpPr>
            <a:spLocks noGrp="1"/>
          </p:cNvSpPr>
          <p:nvPr>
            <p:ph type="sldNum" sz="quarter" idx="5"/>
          </p:nvPr>
        </p:nvSpPr>
        <p:spPr/>
        <p:txBody>
          <a:bodyPr/>
          <a:lstStyle/>
          <a:p>
            <a:fld id="{85D7A756-DF3B-4C15-99E0-34EAAA45D0F2}" type="slidenum">
              <a:rPr lang="en-CA" smtClean="0"/>
              <a:t>8</a:t>
            </a:fld>
            <a:endParaRPr lang="en-CA"/>
          </a:p>
        </p:txBody>
      </p:sp>
    </p:spTree>
    <p:extLst>
      <p:ext uri="{BB962C8B-B14F-4D97-AF65-F5344CB8AC3E}">
        <p14:creationId xmlns:p14="http://schemas.microsoft.com/office/powerpoint/2010/main" val="414976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Or as a stylish backdrop for an image</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9</a:t>
            </a:fld>
            <a:endParaRPr lang="en-CA"/>
          </a:p>
        </p:txBody>
      </p:sp>
    </p:spTree>
    <p:extLst>
      <p:ext uri="{BB962C8B-B14F-4D97-AF65-F5344CB8AC3E}">
        <p14:creationId xmlns:p14="http://schemas.microsoft.com/office/powerpoint/2010/main" val="4243109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8B04311A-1796-1143-8D0E-4977469A64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0970" y="601257"/>
            <a:ext cx="3387250" cy="3387250"/>
          </a:xfrm>
          <a:prstGeom prst="rect">
            <a:avLst/>
          </a:prstGeom>
        </p:spPr>
      </p:pic>
      <p:sp>
        <p:nvSpPr>
          <p:cNvPr id="2" name="Title 1">
            <a:extLst>
              <a:ext uri="{FF2B5EF4-FFF2-40B4-BE49-F238E27FC236}">
                <a16:creationId xmlns:a16="http://schemas.microsoft.com/office/drawing/2014/main" id="{EEDBE164-4C5E-4873-85C1-C7EC0863E162}"/>
              </a:ext>
            </a:extLst>
          </p:cNvPr>
          <p:cNvSpPr>
            <a:spLocks noGrp="1"/>
          </p:cNvSpPr>
          <p:nvPr>
            <p:ph type="ctrTitle"/>
          </p:nvPr>
        </p:nvSpPr>
        <p:spPr>
          <a:xfrm>
            <a:off x="5695122" y="1122362"/>
            <a:ext cx="5658677" cy="3387249"/>
          </a:xfrm>
        </p:spPr>
        <p:txBody>
          <a:bodyPr anchor="b"/>
          <a:lstStyle>
            <a:lvl1pPr algn="ctr">
              <a:defRPr sz="48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7F52514C-DC33-471D-ADEC-EB49C6F32C14}"/>
              </a:ext>
            </a:extLst>
          </p:cNvPr>
          <p:cNvSpPr>
            <a:spLocks noGrp="1"/>
          </p:cNvSpPr>
          <p:nvPr>
            <p:ph type="subTitle" idx="1"/>
          </p:nvPr>
        </p:nvSpPr>
        <p:spPr>
          <a:xfrm>
            <a:off x="5695122" y="4899991"/>
            <a:ext cx="5658677" cy="11003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8" name="Picture 7" descr="A picture containing food, drawing&#10;&#10;Description automatically generated">
            <a:extLst>
              <a:ext uri="{FF2B5EF4-FFF2-40B4-BE49-F238E27FC236}">
                <a16:creationId xmlns:a16="http://schemas.microsoft.com/office/drawing/2014/main" id="{F6FD21E9-B5D4-3143-A9E4-AAA75DF913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6359" y="3864991"/>
            <a:ext cx="4974346" cy="1706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3427ACA-C554-2C4A-8333-9AC3244191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6475" y="5270432"/>
            <a:ext cx="1726045" cy="986311"/>
          </a:xfrm>
          <a:prstGeom prst="rect">
            <a:avLst/>
          </a:prstGeom>
        </p:spPr>
      </p:pic>
      <p:sp>
        <p:nvSpPr>
          <p:cNvPr id="10" name="Date Placeholder 3">
            <a:extLst>
              <a:ext uri="{FF2B5EF4-FFF2-40B4-BE49-F238E27FC236}">
                <a16:creationId xmlns:a16="http://schemas.microsoft.com/office/drawing/2014/main" id="{8B478048-B37A-234A-956F-6F6E8535E5D3}"/>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11" name="Footer Placeholder 4">
            <a:extLst>
              <a:ext uri="{FF2B5EF4-FFF2-40B4-BE49-F238E27FC236}">
                <a16:creationId xmlns:a16="http://schemas.microsoft.com/office/drawing/2014/main" id="{897D6FA1-48DC-724A-ADA9-28385A17272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2" name="Slide Number Placeholder 5">
            <a:extLst>
              <a:ext uri="{FF2B5EF4-FFF2-40B4-BE49-F238E27FC236}">
                <a16:creationId xmlns:a16="http://schemas.microsoft.com/office/drawing/2014/main" id="{A0BEF7F3-C71F-1841-9AA1-33F46B4F928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517111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2B77E126-FE0F-594F-927E-8EFF71159B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93E61C93-08EE-8F40-970A-3EDFE50DE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3">
            <a:extLst>
              <a:ext uri="{FF2B5EF4-FFF2-40B4-BE49-F238E27FC236}">
                <a16:creationId xmlns:a16="http://schemas.microsoft.com/office/drawing/2014/main" id="{F650113C-4482-8F45-850F-35C5100F8FC5}"/>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12" name="Footer Placeholder 4">
            <a:extLst>
              <a:ext uri="{FF2B5EF4-FFF2-40B4-BE49-F238E27FC236}">
                <a16:creationId xmlns:a16="http://schemas.microsoft.com/office/drawing/2014/main" id="{44220355-B398-C448-A28F-16A6E81E8DDB}"/>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3" name="Slide Number Placeholder 5">
            <a:extLst>
              <a:ext uri="{FF2B5EF4-FFF2-40B4-BE49-F238E27FC236}">
                <a16:creationId xmlns:a16="http://schemas.microsoft.com/office/drawing/2014/main" id="{9E0EAEF9-5CA4-1A4E-B4FA-CE0DA89AC264}"/>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7690832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Text Placeholder 2">
            <a:extLst>
              <a:ext uri="{FF2B5EF4-FFF2-40B4-BE49-F238E27FC236}">
                <a16:creationId xmlns:a16="http://schemas.microsoft.com/office/drawing/2014/main" id="{2D035EB2-9335-8F47-86C1-A299B06FD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21D3848B-2440-F14D-8249-63FC37A83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3BFE7C5D-3E98-2A42-B3E1-D43CF9EA2A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5">
            <a:extLst>
              <a:ext uri="{FF2B5EF4-FFF2-40B4-BE49-F238E27FC236}">
                <a16:creationId xmlns:a16="http://schemas.microsoft.com/office/drawing/2014/main" id="{B0AA31ED-AF70-914E-845C-2EAA9A4A4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Date Placeholder 3">
            <a:extLst>
              <a:ext uri="{FF2B5EF4-FFF2-40B4-BE49-F238E27FC236}">
                <a16:creationId xmlns:a16="http://schemas.microsoft.com/office/drawing/2014/main" id="{6C7D6A2E-F56E-0E4A-99B9-198B87C132DD}"/>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14" name="Footer Placeholder 4">
            <a:extLst>
              <a:ext uri="{FF2B5EF4-FFF2-40B4-BE49-F238E27FC236}">
                <a16:creationId xmlns:a16="http://schemas.microsoft.com/office/drawing/2014/main" id="{FCA64E43-9571-2840-8CFD-46FBB94974B8}"/>
              </a:ext>
            </a:extLst>
          </p:cNvPr>
          <p:cNvSpPr>
            <a:spLocks noGrp="1"/>
          </p:cNvSpPr>
          <p:nvPr>
            <p:ph type="ftr" sz="quarter" idx="11"/>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5" name="Slide Number Placeholder 5">
            <a:extLst>
              <a:ext uri="{FF2B5EF4-FFF2-40B4-BE49-F238E27FC236}">
                <a16:creationId xmlns:a16="http://schemas.microsoft.com/office/drawing/2014/main" id="{371A38E6-72DA-324C-AF79-CC9B39C60A33}"/>
              </a:ext>
            </a:extLst>
          </p:cNvPr>
          <p:cNvSpPr>
            <a:spLocks noGrp="1"/>
          </p:cNvSpPr>
          <p:nvPr>
            <p:ph type="sldNum" sz="quarter" idx="12"/>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72577580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AB6E49-2811-1042-81B1-350EB556F57B}"/>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6" name="Footer Placeholder 4">
            <a:extLst>
              <a:ext uri="{FF2B5EF4-FFF2-40B4-BE49-F238E27FC236}">
                <a16:creationId xmlns:a16="http://schemas.microsoft.com/office/drawing/2014/main" id="{F4BCF21E-80A5-0442-A36C-6ED566D3312F}"/>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7" name="Slide Number Placeholder 5">
            <a:extLst>
              <a:ext uri="{FF2B5EF4-FFF2-40B4-BE49-F238E27FC236}">
                <a16:creationId xmlns:a16="http://schemas.microsoft.com/office/drawing/2014/main" id="{DBD8279B-0C88-774B-A28A-DF7F662CD7AB}"/>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505228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No bas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68F58DB-AA52-7D4B-9D79-D40599B3531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6" name="Footer Placeholder 4">
            <a:extLst>
              <a:ext uri="{FF2B5EF4-FFF2-40B4-BE49-F238E27FC236}">
                <a16:creationId xmlns:a16="http://schemas.microsoft.com/office/drawing/2014/main" id="{59E4C62D-2CB2-FE40-9264-46C400224F8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9D38B5E4-5108-BF42-92D1-395D5C70280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1599355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ck w footer">
    <p:bg>
      <p:bgRef idx="1001">
        <a:schemeClr val="bg1"/>
      </p:bgRef>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0130A99-8F57-354A-9676-5457F43F7DFB}"/>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6" name="Footer Placeholder 4">
            <a:extLst>
              <a:ext uri="{FF2B5EF4-FFF2-40B4-BE49-F238E27FC236}">
                <a16:creationId xmlns:a16="http://schemas.microsoft.com/office/drawing/2014/main" id="{E654AECF-158E-E24F-BC90-D4992613AD3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8EB6DFCD-CA2E-6840-9D2B-3D165564ABFA}"/>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31212348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ck, w base">
    <p:bg>
      <p:bgRef idx="1001">
        <a:schemeClr val="bg1"/>
      </p:bgRef>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351FD0D-83C4-8948-83A3-E0B75BD231BE}"/>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6" name="Footer Placeholder 4">
            <a:extLst>
              <a:ext uri="{FF2B5EF4-FFF2-40B4-BE49-F238E27FC236}">
                <a16:creationId xmlns:a16="http://schemas.microsoft.com/office/drawing/2014/main" id="{01A03677-1C97-4243-9D8B-993156D7125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4E607091-BFFB-4642-9019-C6D488505D3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73835335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c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226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pace">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1195C92F-D3B5-BE44-A508-43033D11C94E}"/>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6" name="Footer Placeholder 4">
            <a:extLst>
              <a:ext uri="{FF2B5EF4-FFF2-40B4-BE49-F238E27FC236}">
                <a16:creationId xmlns:a16="http://schemas.microsoft.com/office/drawing/2014/main" id="{0E6E307C-FA11-2548-A6E2-15048BEE40F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DA584A25-7F39-A747-8648-C9FD5CD4B682}"/>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7036210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CE4D-782D-466A-B770-50CE86F78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96E284-CACD-40D7-9C98-C67D35C6E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DA5FF2F-BD16-4DDD-976F-7698E04A1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EDEE6014-11B8-1749-9FDB-562C473BEE84}"/>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9" name="Footer Placeholder 4">
            <a:extLst>
              <a:ext uri="{FF2B5EF4-FFF2-40B4-BE49-F238E27FC236}">
                <a16:creationId xmlns:a16="http://schemas.microsoft.com/office/drawing/2014/main" id="{BEDE58CF-3797-F244-A74F-78B3372725E4}"/>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D0F57918-B82F-0045-870F-AE60989A8B63}"/>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4121148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4D3A-23AA-4655-8042-E6CAA1ED9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92CEFC5-A1DD-49A8-A5C6-910091040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64B2DE4-D529-4869-B889-D601DB497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718FFF14-5A8F-6840-8B5C-C139CB9E4A5C}"/>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9" name="Footer Placeholder 4">
            <a:extLst>
              <a:ext uri="{FF2B5EF4-FFF2-40B4-BE49-F238E27FC236}">
                <a16:creationId xmlns:a16="http://schemas.microsoft.com/office/drawing/2014/main" id="{EC2DA4EA-B369-CA41-BBD0-65BCC280A7C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BBAB2840-C9DD-5440-AD3B-EDC1F103E363}"/>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288133547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D9E-BEF8-44C5-9BC4-29BF4680B9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DB96EA2-3D1D-43F0-8105-7BE2C4C95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D2297A7A-9B51-854A-B992-D2E3180EDB55}"/>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8" name="Footer Placeholder 4">
            <a:extLst>
              <a:ext uri="{FF2B5EF4-FFF2-40B4-BE49-F238E27FC236}">
                <a16:creationId xmlns:a16="http://schemas.microsoft.com/office/drawing/2014/main" id="{DECD32F0-007E-4B44-BCC2-8532EA54FD8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F8414A06-09CD-294C-A069-9ADFDA83127A}"/>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6206334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5B3F-802A-4D30-9702-70616D53E16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42BD74-1E8E-44F8-AD5E-9D8E6EA53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388EFE75-4012-3842-B017-DF1D1FDEFB99}"/>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8" name="Footer Placeholder 4">
            <a:extLst>
              <a:ext uri="{FF2B5EF4-FFF2-40B4-BE49-F238E27FC236}">
                <a16:creationId xmlns:a16="http://schemas.microsoft.com/office/drawing/2014/main" id="{8249236D-AB5C-5842-B40F-A2B6F248AAA6}"/>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5225F09D-891D-1C4B-919E-859C878C854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01299812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9E06E-13B8-4AA7-9C4E-95D87453BF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536C17-A871-4057-B66C-25FA0243D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8B63BD8D-E2EE-1C4A-9C4B-928FD672F950}"/>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8" name="Footer Placeholder 4">
            <a:extLst>
              <a:ext uri="{FF2B5EF4-FFF2-40B4-BE49-F238E27FC236}">
                <a16:creationId xmlns:a16="http://schemas.microsoft.com/office/drawing/2014/main" id="{9B319FA3-0749-C445-8284-CA305AD00B03}"/>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4DADA806-1003-AF4A-AF5D-86D000582DA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212140349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etwor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BA82-F17D-4448-8D7F-6385FCD652BA}"/>
              </a:ext>
            </a:extLst>
          </p:cNvPr>
          <p:cNvSpPr>
            <a:spLocks noGrp="1"/>
          </p:cNvSpPr>
          <p:nvPr>
            <p:ph type="title"/>
          </p:nvPr>
        </p:nvSpPr>
        <p:spPr/>
        <p:txBody>
          <a:bodyPr/>
          <a:lstStyle/>
          <a:p>
            <a:r>
              <a:rPr lang="en-US"/>
              <a:t>Click to edit Master title style</a:t>
            </a:r>
          </a:p>
        </p:txBody>
      </p:sp>
      <p:pic>
        <p:nvPicPr>
          <p:cNvPr id="7" name="Picture 6" descr="A picture containing person, holding, umbrella, standing&#10;&#10;Description automatically generated">
            <a:extLst>
              <a:ext uri="{FF2B5EF4-FFF2-40B4-BE49-F238E27FC236}">
                <a16:creationId xmlns:a16="http://schemas.microsoft.com/office/drawing/2014/main" id="{12D6D19A-E9ED-774C-8EC1-9CF356B3E4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737B333F-9838-1248-ADDA-4ACB657F6333}"/>
              </a:ext>
            </a:extLst>
          </p:cNvPr>
          <p:cNvSpPr>
            <a:spLocks noGrp="1"/>
          </p:cNvSpPr>
          <p:nvPr>
            <p:ph type="dt" sz="half" idx="10"/>
          </p:nvPr>
        </p:nvSpPr>
        <p:spPr/>
        <p:txBody>
          <a:bodyPr/>
          <a:lstStyle/>
          <a:p>
            <a:fld id="{4CF1C127-DD4B-47D8-A424-81AF7FDF220E}" type="datetimeFigureOut">
              <a:rPr lang="en-CA" smtClean="0"/>
              <a:t>2026-02-13</a:t>
            </a:fld>
            <a:endParaRPr lang="en-CA" dirty="0"/>
          </a:p>
        </p:txBody>
      </p:sp>
      <p:sp>
        <p:nvSpPr>
          <p:cNvPr id="4" name="Footer Placeholder 3">
            <a:extLst>
              <a:ext uri="{FF2B5EF4-FFF2-40B4-BE49-F238E27FC236}">
                <a16:creationId xmlns:a16="http://schemas.microsoft.com/office/drawing/2014/main" id="{9FA8C07B-BA6A-F841-B2A1-BD927652A7AC}"/>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3A7CCC6-0FF4-D541-8FF9-A007C8BBB232}"/>
              </a:ext>
            </a:extLst>
          </p:cNvPr>
          <p:cNvSpPr>
            <a:spLocks noGrp="1"/>
          </p:cNvSpPr>
          <p:nvPr>
            <p:ph type="sldNum" sz="quarter" idx="12"/>
          </p:nvPr>
        </p:nvSpPr>
        <p:spPr/>
        <p:txBody>
          <a:bodyPr/>
          <a:lstStyle/>
          <a:p>
            <a:fld id="{6787D6D5-B6FC-4179-AAAC-EED352E43419}" type="slidenum">
              <a:rPr lang="en-CA" smtClean="0"/>
              <a:t>‹#›</a:t>
            </a:fld>
            <a:endParaRPr lang="en-CA"/>
          </a:p>
        </p:txBody>
      </p:sp>
      <p:pic>
        <p:nvPicPr>
          <p:cNvPr id="8" name="Picture 7" descr="A close up of a logo&#10;&#10;Description automatically generated">
            <a:extLst>
              <a:ext uri="{FF2B5EF4-FFF2-40B4-BE49-F238E27FC236}">
                <a16:creationId xmlns:a16="http://schemas.microsoft.com/office/drawing/2014/main" id="{C690BB56-FA8B-024B-B352-DB93C10F31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4675" y="366198"/>
            <a:ext cx="8120084" cy="2159719"/>
          </a:xfrm>
          <a:prstGeom prst="rect">
            <a:avLst/>
          </a:prstGeom>
        </p:spPr>
      </p:pic>
      <p:sp>
        <p:nvSpPr>
          <p:cNvPr id="9" name="TextBox 8">
            <a:extLst>
              <a:ext uri="{FF2B5EF4-FFF2-40B4-BE49-F238E27FC236}">
                <a16:creationId xmlns:a16="http://schemas.microsoft.com/office/drawing/2014/main" id="{85C89EC0-A07A-7A4B-B645-A314AA1EECEE}"/>
              </a:ext>
            </a:extLst>
          </p:cNvPr>
          <p:cNvSpPr txBox="1"/>
          <p:nvPr userDrawn="1"/>
        </p:nvSpPr>
        <p:spPr>
          <a:xfrm>
            <a:off x="1330859" y="3032911"/>
            <a:ext cx="9777743" cy="2123658"/>
          </a:xfrm>
          <a:prstGeom prst="rect">
            <a:avLst/>
          </a:prstGeom>
          <a:noFill/>
        </p:spPr>
        <p:txBody>
          <a:bodyPr wrap="square" rtlCol="0">
            <a:spAutoFit/>
          </a:bodyPr>
          <a:lstStyle/>
          <a:p>
            <a:pPr algn="ctr"/>
            <a:r>
              <a:rPr lang="en-CA" sz="6600" b="1" dirty="0">
                <a:solidFill>
                  <a:schemeClr val="bg1"/>
                </a:solidFill>
                <a:effectLst>
                  <a:outerShdw blurRad="38100" dist="38100" dir="2700000" algn="tl">
                    <a:srgbClr val="000000">
                      <a:alpha val="43137"/>
                    </a:srgbClr>
                  </a:outerShdw>
                </a:effectLst>
              </a:rPr>
              <a:t>Canada’s Astroparticle Physics Network</a:t>
            </a:r>
          </a:p>
        </p:txBody>
      </p:sp>
    </p:spTree>
    <p:extLst>
      <p:ext uri="{BB962C8B-B14F-4D97-AF65-F5344CB8AC3E}">
        <p14:creationId xmlns:p14="http://schemas.microsoft.com/office/powerpoint/2010/main" val="213358367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11335D"/>
        </a:solidFill>
        <a:effectLst/>
      </p:bgPr>
    </p:bg>
    <p:spTree>
      <p:nvGrpSpPr>
        <p:cNvPr id="1" name=""/>
        <p:cNvGrpSpPr/>
        <p:nvPr/>
      </p:nvGrpSpPr>
      <p:grpSpPr>
        <a:xfrm>
          <a:off x="0" y="0"/>
          <a:ext cx="0" cy="0"/>
          <a:chOff x="0" y="0"/>
          <a:chExt cx="0" cy="0"/>
        </a:xfrm>
      </p:grpSpPr>
      <p:pic>
        <p:nvPicPr>
          <p:cNvPr id="6" name="Picture 5" descr="A picture containing flower, drawing&#10;&#10;Description automatically generated">
            <a:extLst>
              <a:ext uri="{FF2B5EF4-FFF2-40B4-BE49-F238E27FC236}">
                <a16:creationId xmlns:a16="http://schemas.microsoft.com/office/drawing/2014/main" id="{5327F12A-D4D6-2144-BB6F-D9A8208829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206345" cy="6859630"/>
          </a:xfrm>
          <a:prstGeom prst="rect">
            <a:avLst/>
          </a:prstGeom>
        </p:spPr>
      </p:pic>
      <p:sp>
        <p:nvSpPr>
          <p:cNvPr id="8" name="Subtitle 2">
            <a:extLst>
              <a:ext uri="{FF2B5EF4-FFF2-40B4-BE49-F238E27FC236}">
                <a16:creationId xmlns:a16="http://schemas.microsoft.com/office/drawing/2014/main" id="{39BD7CE2-4B9C-9B46-9487-3FFDE28A9FF6}"/>
              </a:ext>
            </a:extLst>
          </p:cNvPr>
          <p:cNvSpPr>
            <a:spLocks noGrp="1"/>
          </p:cNvSpPr>
          <p:nvPr>
            <p:ph type="subTitle" idx="1"/>
          </p:nvPr>
        </p:nvSpPr>
        <p:spPr>
          <a:xfrm>
            <a:off x="5695123" y="4239592"/>
            <a:ext cx="5658677" cy="11003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9" name="Date Placeholder 3">
            <a:extLst>
              <a:ext uri="{FF2B5EF4-FFF2-40B4-BE49-F238E27FC236}">
                <a16:creationId xmlns:a16="http://schemas.microsoft.com/office/drawing/2014/main" id="{1F3B10EA-3345-2641-B3CB-38E3A57D8570}"/>
              </a:ext>
            </a:extLst>
          </p:cNvPr>
          <p:cNvSpPr>
            <a:spLocks noGrp="1"/>
          </p:cNvSpPr>
          <p:nvPr>
            <p:ph type="dt" sz="half" idx="2"/>
          </p:nvPr>
        </p:nvSpPr>
        <p:spPr>
          <a:xfrm>
            <a:off x="1202634" y="6557038"/>
            <a:ext cx="1540565"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10" name="Footer Placeholder 4">
            <a:extLst>
              <a:ext uri="{FF2B5EF4-FFF2-40B4-BE49-F238E27FC236}">
                <a16:creationId xmlns:a16="http://schemas.microsoft.com/office/drawing/2014/main" id="{04182195-6B9F-914F-913A-A8A2DE905EB7}"/>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1" name="Slide Number Placeholder 5">
            <a:extLst>
              <a:ext uri="{FF2B5EF4-FFF2-40B4-BE49-F238E27FC236}">
                <a16:creationId xmlns:a16="http://schemas.microsoft.com/office/drawing/2014/main" id="{7C1BB14D-6338-AE4E-8A7F-C1C30525EB78}"/>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
        <p:nvSpPr>
          <p:cNvPr id="16" name="Text Placeholder 15">
            <a:extLst>
              <a:ext uri="{FF2B5EF4-FFF2-40B4-BE49-F238E27FC236}">
                <a16:creationId xmlns:a16="http://schemas.microsoft.com/office/drawing/2014/main" id="{A81F7314-F1A9-4B14-A300-A3567906E46A}"/>
              </a:ext>
            </a:extLst>
          </p:cNvPr>
          <p:cNvSpPr>
            <a:spLocks noGrp="1"/>
          </p:cNvSpPr>
          <p:nvPr>
            <p:ph type="body" sz="quarter" idx="10" hasCustomPrompt="1"/>
          </p:nvPr>
        </p:nvSpPr>
        <p:spPr>
          <a:xfrm>
            <a:off x="6394450" y="1828800"/>
            <a:ext cx="4343400" cy="1433513"/>
          </a:xfrm>
        </p:spPr>
        <p:txBody>
          <a:bodyPr/>
          <a:lstStyle>
            <a:lvl1pPr algn="ctr">
              <a:buNone/>
              <a:defRPr sz="4000"/>
            </a:lvl1pPr>
          </a:lstStyle>
          <a:p>
            <a:pPr lvl="0"/>
            <a:r>
              <a:rPr lang="en-US" dirty="0"/>
              <a:t>Thank you</a:t>
            </a:r>
            <a:endParaRPr lang="en-CA" dirty="0"/>
          </a:p>
        </p:txBody>
      </p:sp>
    </p:spTree>
    <p:extLst>
      <p:ext uri="{BB962C8B-B14F-4D97-AF65-F5344CB8AC3E}">
        <p14:creationId xmlns:p14="http://schemas.microsoft.com/office/powerpoint/2010/main" val="1892692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36BB-54FF-485F-B22D-CBBE8CCFB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87A2CA6-FA75-4742-B685-914C0D720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FCE6E15-7088-614A-9E65-1F672BEDB78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8" name="Footer Placeholder 4">
            <a:extLst>
              <a:ext uri="{FF2B5EF4-FFF2-40B4-BE49-F238E27FC236}">
                <a16:creationId xmlns:a16="http://schemas.microsoft.com/office/drawing/2014/main" id="{F93E0451-2C05-4E4A-BC3C-5A8838E55EEB}"/>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B3ACBF35-AF38-2A4D-B774-4415AFC2C6EF}"/>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6405954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1616-6209-44DC-9985-1F818FB739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9888A8F-F8EE-4921-BAB6-849F3F9E50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E862EDD-4C36-4353-8297-9E755FE86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84E50E0C-37EB-AC42-AE01-3381569F41B8}"/>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9" name="Footer Placeholder 4">
            <a:extLst>
              <a:ext uri="{FF2B5EF4-FFF2-40B4-BE49-F238E27FC236}">
                <a16:creationId xmlns:a16="http://schemas.microsoft.com/office/drawing/2014/main" id="{E9E4C26E-BD48-414E-808F-758410D398F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44665EFC-8728-8941-B71F-01D0080A58A7}"/>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9424333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EAFB-623C-44AD-81A0-5553228F373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934750-1EE4-4AE8-A5C6-E7971A658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AA544-824D-480D-A67C-2A726BE94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9546C13-C0ED-44B1-AAF0-9510B1D1D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94C33-7C69-4B23-A359-25541E51C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B05F31D3-EBC2-574F-A60E-18652A802308}"/>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11" name="Footer Placeholder 4">
            <a:extLst>
              <a:ext uri="{FF2B5EF4-FFF2-40B4-BE49-F238E27FC236}">
                <a16:creationId xmlns:a16="http://schemas.microsoft.com/office/drawing/2014/main" id="{1FE224BA-7D6B-364F-84F1-38F946A27B79}"/>
              </a:ext>
            </a:extLst>
          </p:cNvPr>
          <p:cNvSpPr>
            <a:spLocks noGrp="1"/>
          </p:cNvSpPr>
          <p:nvPr>
            <p:ph type="ftr" sz="quarter" idx="11"/>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2" name="Slide Number Placeholder 5">
            <a:extLst>
              <a:ext uri="{FF2B5EF4-FFF2-40B4-BE49-F238E27FC236}">
                <a16:creationId xmlns:a16="http://schemas.microsoft.com/office/drawing/2014/main" id="{F26394E5-7AE7-3847-A7D6-16736B329380}"/>
              </a:ext>
            </a:extLst>
          </p:cNvPr>
          <p:cNvSpPr>
            <a:spLocks noGrp="1"/>
          </p:cNvSpPr>
          <p:nvPr>
            <p:ph type="sldNum" sz="quarter" idx="12"/>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819861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E372-BF3E-49EE-A6D2-5CF91F1B8529}"/>
              </a:ext>
            </a:extLst>
          </p:cNvPr>
          <p:cNvSpPr>
            <a:spLocks noGrp="1"/>
          </p:cNvSpPr>
          <p:nvPr>
            <p:ph type="title"/>
          </p:nvPr>
        </p:nvSpPr>
        <p:spPr/>
        <p:txBody>
          <a:bodyPr/>
          <a:lstStyle/>
          <a:p>
            <a:r>
              <a:rPr lang="en-US"/>
              <a:t>Click to edit Master title style</a:t>
            </a:r>
            <a:endParaRPr lang="en-CA"/>
          </a:p>
        </p:txBody>
      </p:sp>
      <p:sp>
        <p:nvSpPr>
          <p:cNvPr id="6" name="Date Placeholder 3">
            <a:extLst>
              <a:ext uri="{FF2B5EF4-FFF2-40B4-BE49-F238E27FC236}">
                <a16:creationId xmlns:a16="http://schemas.microsoft.com/office/drawing/2014/main" id="{B1CDA3C1-F05A-2D4F-902F-EB10A698DA3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7" name="Footer Placeholder 4">
            <a:extLst>
              <a:ext uri="{FF2B5EF4-FFF2-40B4-BE49-F238E27FC236}">
                <a16:creationId xmlns:a16="http://schemas.microsoft.com/office/drawing/2014/main" id="{EA9486B1-F3E6-574A-A550-990F46F537F2}"/>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8" name="Slide Number Placeholder 5">
            <a:extLst>
              <a:ext uri="{FF2B5EF4-FFF2-40B4-BE49-F238E27FC236}">
                <a16:creationId xmlns:a16="http://schemas.microsoft.com/office/drawing/2014/main" id="{A20F62FA-A8D0-FC4A-87A2-C731AAE0545E}"/>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129892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Date Placeholder 3">
            <a:extLst>
              <a:ext uri="{FF2B5EF4-FFF2-40B4-BE49-F238E27FC236}">
                <a16:creationId xmlns:a16="http://schemas.microsoft.com/office/drawing/2014/main" id="{3E6436EE-4C10-FE48-8E9F-BC40CDB043B5}"/>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8" name="Footer Placeholder 4">
            <a:extLst>
              <a:ext uri="{FF2B5EF4-FFF2-40B4-BE49-F238E27FC236}">
                <a16:creationId xmlns:a16="http://schemas.microsoft.com/office/drawing/2014/main" id="{119A9872-5352-3849-914C-D5DB4216528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9" name="Slide Number Placeholder 5">
            <a:extLst>
              <a:ext uri="{FF2B5EF4-FFF2-40B4-BE49-F238E27FC236}">
                <a16:creationId xmlns:a16="http://schemas.microsoft.com/office/drawing/2014/main" id="{831DA9A6-7035-C742-B548-DE3FF4F1BA11}"/>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55649634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6" name="Date Placeholder 3">
            <a:extLst>
              <a:ext uri="{FF2B5EF4-FFF2-40B4-BE49-F238E27FC236}">
                <a16:creationId xmlns:a16="http://schemas.microsoft.com/office/drawing/2014/main" id="{FDB5D1EE-F3E5-4E4E-B8DD-D48076DA167A}"/>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7" name="Footer Placeholder 4">
            <a:extLst>
              <a:ext uri="{FF2B5EF4-FFF2-40B4-BE49-F238E27FC236}">
                <a16:creationId xmlns:a16="http://schemas.microsoft.com/office/drawing/2014/main" id="{4CC34C59-CB39-194C-A7A5-7B695C1DED5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8" name="Slide Number Placeholder 5">
            <a:extLst>
              <a:ext uri="{FF2B5EF4-FFF2-40B4-BE49-F238E27FC236}">
                <a16:creationId xmlns:a16="http://schemas.microsoft.com/office/drawing/2014/main" id="{7D4876FE-2E55-1B4A-AC79-230D039F8DD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4112216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24489986-36B5-5544-956A-048C73277623}"/>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34A342B7-50DE-B547-B48E-810C48ADE899}"/>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2026-02-13</a:t>
            </a:fld>
            <a:endParaRPr lang="en-CA" dirty="0"/>
          </a:p>
        </p:txBody>
      </p:sp>
      <p:sp>
        <p:nvSpPr>
          <p:cNvPr id="9" name="Footer Placeholder 4">
            <a:extLst>
              <a:ext uri="{FF2B5EF4-FFF2-40B4-BE49-F238E27FC236}">
                <a16:creationId xmlns:a16="http://schemas.microsoft.com/office/drawing/2014/main" id="{F1EB2800-84BD-524E-8E19-68FE343704A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2" name="Slide Number Placeholder 5">
            <a:extLst>
              <a:ext uri="{FF2B5EF4-FFF2-40B4-BE49-F238E27FC236}">
                <a16:creationId xmlns:a16="http://schemas.microsoft.com/office/drawing/2014/main" id="{19C67CEB-FBDA-3947-9ECE-389E6C6CDAD0}"/>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645810218"/>
      </p:ext>
    </p:extLst>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BF9BF7-F767-1244-A756-0172A856704B}"/>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2" name="Title Placeholder 1">
            <a:extLst>
              <a:ext uri="{FF2B5EF4-FFF2-40B4-BE49-F238E27FC236}">
                <a16:creationId xmlns:a16="http://schemas.microsoft.com/office/drawing/2014/main" id="{84C09BF5-FFAE-485F-AA26-89366D5F5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F36351-BF8A-4EE5-AA92-F7D749571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527BB4-FC9B-4FEB-A6DF-A6FF9BF61A1F}"/>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2026-02-13</a:t>
            </a:fld>
            <a:endParaRPr lang="en-CA" dirty="0"/>
          </a:p>
        </p:txBody>
      </p:sp>
      <p:sp>
        <p:nvSpPr>
          <p:cNvPr id="5" name="Footer Placeholder 4">
            <a:extLst>
              <a:ext uri="{FF2B5EF4-FFF2-40B4-BE49-F238E27FC236}">
                <a16:creationId xmlns:a16="http://schemas.microsoft.com/office/drawing/2014/main" id="{01BB4841-B061-421F-8327-F1B4DA5AA613}"/>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6" name="Slide Number Placeholder 5">
            <a:extLst>
              <a:ext uri="{FF2B5EF4-FFF2-40B4-BE49-F238E27FC236}">
                <a16:creationId xmlns:a16="http://schemas.microsoft.com/office/drawing/2014/main" id="{49C56977-A31A-45F7-BFAF-28F52836BF48}"/>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87616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7" r:id="rId8"/>
    <p:sldLayoutId id="2147483665" r:id="rId9"/>
    <p:sldLayoutId id="2147483664" r:id="rId10"/>
    <p:sldLayoutId id="2147483663" r:id="rId11"/>
    <p:sldLayoutId id="2147483655" r:id="rId12"/>
    <p:sldLayoutId id="2147483666" r:id="rId13"/>
    <p:sldLayoutId id="2147483668" r:id="rId14"/>
    <p:sldLayoutId id="2147483670" r:id="rId15"/>
    <p:sldLayoutId id="2147483669" r:id="rId16"/>
    <p:sldLayoutId id="2147483671" r:id="rId17"/>
    <p:sldLayoutId id="2147483656" r:id="rId18"/>
    <p:sldLayoutId id="2147483657" r:id="rId19"/>
    <p:sldLayoutId id="2147483658" r:id="rId20"/>
    <p:sldLayoutId id="2147483659" r:id="rId21"/>
    <p:sldLayoutId id="2147483660" r:id="rId22"/>
    <p:sldLayoutId id="2147483661" r:id="rId2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5.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jpeg"/><Relationship Id="rId10" Type="http://schemas.openxmlformats.org/officeDocument/2006/relationships/image" Target="../media/image1.jpeg"/><Relationship Id="rId4" Type="http://schemas.openxmlformats.org/officeDocument/2006/relationships/image" Target="../media/image37.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jp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jpe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5F3FD5-63EE-4672-87EA-15E701E4E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04FDB0B-0178-4792-B882-BEB83CD422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970" y="601257"/>
            <a:ext cx="3387250" cy="3387250"/>
          </a:xfrm>
          <a:prstGeom prst="rect">
            <a:avLst/>
          </a:prstGeom>
        </p:spPr>
      </p:pic>
      <p:sp>
        <p:nvSpPr>
          <p:cNvPr id="10" name="TextBox 9">
            <a:extLst>
              <a:ext uri="{FF2B5EF4-FFF2-40B4-BE49-F238E27FC236}">
                <a16:creationId xmlns:a16="http://schemas.microsoft.com/office/drawing/2014/main" id="{2D16C97D-E1B4-4AF1-9210-31199B1B84AA}"/>
              </a:ext>
            </a:extLst>
          </p:cNvPr>
          <p:cNvSpPr txBox="1"/>
          <p:nvPr/>
        </p:nvSpPr>
        <p:spPr>
          <a:xfrm>
            <a:off x="6346479" y="1467472"/>
            <a:ext cx="4834551" cy="3046988"/>
          </a:xfrm>
          <a:prstGeom prst="rect">
            <a:avLst/>
          </a:prstGeom>
          <a:noFill/>
        </p:spPr>
        <p:txBody>
          <a:bodyPr wrap="square" rtlCol="0">
            <a:spAutoFit/>
          </a:bodyPr>
          <a:lstStyle/>
          <a:p>
            <a:r>
              <a:rPr lang="en-CA" sz="4800" dirty="0">
                <a:latin typeface="+mj-lt"/>
              </a:rPr>
              <a:t>Title of Presentation:</a:t>
            </a:r>
          </a:p>
          <a:p>
            <a:r>
              <a:rPr lang="en-CA" sz="4800" dirty="0">
                <a:latin typeface="+mj-lt"/>
              </a:rPr>
              <a:t>Please check the PPT notes</a:t>
            </a:r>
          </a:p>
        </p:txBody>
      </p:sp>
      <p:sp>
        <p:nvSpPr>
          <p:cNvPr id="11" name="TextBox 10">
            <a:extLst>
              <a:ext uri="{FF2B5EF4-FFF2-40B4-BE49-F238E27FC236}">
                <a16:creationId xmlns:a16="http://schemas.microsoft.com/office/drawing/2014/main" id="{A3905510-6394-4043-BEDF-5732DAD259F4}"/>
              </a:ext>
            </a:extLst>
          </p:cNvPr>
          <p:cNvSpPr txBox="1"/>
          <p:nvPr/>
        </p:nvSpPr>
        <p:spPr>
          <a:xfrm>
            <a:off x="6346479" y="5152333"/>
            <a:ext cx="5005409" cy="830997"/>
          </a:xfrm>
          <a:prstGeom prst="rect">
            <a:avLst/>
          </a:prstGeom>
          <a:noFill/>
        </p:spPr>
        <p:txBody>
          <a:bodyPr wrap="none" rtlCol="0">
            <a:spAutoFit/>
          </a:bodyPr>
          <a:lstStyle/>
          <a:p>
            <a:r>
              <a:rPr lang="en-CA" sz="2400" dirty="0"/>
              <a:t>By Tony Noble</a:t>
            </a:r>
          </a:p>
          <a:p>
            <a:r>
              <a:rPr lang="en-CA" sz="2400" dirty="0"/>
              <a:t>tony.noble@mcdonaldinstitute.ca</a:t>
            </a:r>
          </a:p>
        </p:txBody>
      </p:sp>
      <p:pic>
        <p:nvPicPr>
          <p:cNvPr id="2" name="Picture 1" descr="A red and white logo with a leaf in the middle&#10;&#10;AI-generated content may be incorrect.">
            <a:extLst>
              <a:ext uri="{FF2B5EF4-FFF2-40B4-BE49-F238E27FC236}">
                <a16:creationId xmlns:a16="http://schemas.microsoft.com/office/drawing/2014/main" id="{19211BF5-682D-E7DC-B7D7-BF8530ED0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5519" y="5419611"/>
            <a:ext cx="1412701" cy="675639"/>
          </a:xfrm>
          <a:prstGeom prst="rect">
            <a:avLst/>
          </a:prstGeom>
        </p:spPr>
      </p:pic>
    </p:spTree>
    <p:extLst>
      <p:ext uri="{BB962C8B-B14F-4D97-AF65-F5344CB8AC3E}">
        <p14:creationId xmlns:p14="http://schemas.microsoft.com/office/powerpoint/2010/main" val="241020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room, sitting&#10;&#10;Description automatically generated">
            <a:extLst>
              <a:ext uri="{FF2B5EF4-FFF2-40B4-BE49-F238E27FC236}">
                <a16:creationId xmlns:a16="http://schemas.microsoft.com/office/drawing/2014/main" id="{D377B55D-7578-4A93-A86E-678D7E9A7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610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72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3014" y="190500"/>
            <a:ext cx="8650970" cy="6198798"/>
          </a:xfrm>
          <a:prstGeom prst="rect">
            <a:avLst/>
          </a:prstGeom>
        </p:spPr>
      </p:pic>
      <p:pic>
        <p:nvPicPr>
          <p:cNvPr id="4" name="Picture 3">
            <a:extLst>
              <a:ext uri="{FF2B5EF4-FFF2-40B4-BE49-F238E27FC236}">
                <a16:creationId xmlns:a16="http://schemas.microsoft.com/office/drawing/2014/main" id="{3D413EC6-4379-4FEA-BEF6-A0BEE834A1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Tree>
    <p:extLst>
      <p:ext uri="{BB962C8B-B14F-4D97-AF65-F5344CB8AC3E}">
        <p14:creationId xmlns:p14="http://schemas.microsoft.com/office/powerpoint/2010/main" val="111262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458" y="855835"/>
            <a:ext cx="11951542" cy="5146330"/>
          </a:xfrm>
          <a:prstGeom prst="rect">
            <a:avLst/>
          </a:prstGeom>
        </p:spPr>
      </p:pic>
    </p:spTree>
    <p:extLst>
      <p:ext uri="{BB962C8B-B14F-4D97-AF65-F5344CB8AC3E}">
        <p14:creationId xmlns:p14="http://schemas.microsoft.com/office/powerpoint/2010/main" val="349519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458" y="855835"/>
            <a:ext cx="11951542" cy="5146330"/>
          </a:xfrm>
          <a:prstGeom prst="rect">
            <a:avLst/>
          </a:prstGeom>
        </p:spPr>
      </p:pic>
    </p:spTree>
    <p:extLst>
      <p:ext uri="{BB962C8B-B14F-4D97-AF65-F5344CB8AC3E}">
        <p14:creationId xmlns:p14="http://schemas.microsoft.com/office/powerpoint/2010/main" val="364116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1A8C14-A170-7B49-82D0-03CEA2E16DB3}"/>
              </a:ext>
            </a:extLst>
          </p:cNvPr>
          <p:cNvSpPr txBox="1"/>
          <p:nvPr/>
        </p:nvSpPr>
        <p:spPr>
          <a:xfrm>
            <a:off x="5041699" y="3945150"/>
            <a:ext cx="5540721" cy="830997"/>
          </a:xfrm>
          <a:prstGeom prst="rect">
            <a:avLst/>
          </a:prstGeom>
          <a:noFill/>
        </p:spPr>
        <p:txBody>
          <a:bodyPr wrap="square" rtlCol="0">
            <a:spAutoFit/>
          </a:bodyPr>
          <a:lstStyle/>
          <a:p>
            <a:pPr algn="ctr"/>
            <a:r>
              <a:rPr lang="en-CA" sz="2400" dirty="0"/>
              <a:t>Contact me at: tony.noble@mcdonaldinstitute.ca</a:t>
            </a:r>
          </a:p>
        </p:txBody>
      </p:sp>
      <p:sp>
        <p:nvSpPr>
          <p:cNvPr id="3" name="TextBox 2">
            <a:extLst>
              <a:ext uri="{FF2B5EF4-FFF2-40B4-BE49-F238E27FC236}">
                <a16:creationId xmlns:a16="http://schemas.microsoft.com/office/drawing/2014/main" id="{DB99A957-1652-428E-B5B0-EC5DECB02A8E}"/>
              </a:ext>
            </a:extLst>
          </p:cNvPr>
          <p:cNvSpPr txBox="1"/>
          <p:nvPr/>
        </p:nvSpPr>
        <p:spPr>
          <a:xfrm>
            <a:off x="3396473" y="5380827"/>
            <a:ext cx="8428382" cy="1264385"/>
          </a:xfrm>
          <a:prstGeom prst="rect">
            <a:avLst/>
          </a:prstGeom>
          <a:noFill/>
        </p:spPr>
        <p:txBody>
          <a:bodyPr wrap="square" rtlCol="0">
            <a:spAutoFit/>
          </a:bodyPr>
          <a:lstStyle/>
          <a:p>
            <a:pPr marL="457200" algn="ctr">
              <a:lnSpc>
                <a:spcPct val="107000"/>
              </a:lnSpc>
              <a:spcAft>
                <a:spcPts val="800"/>
              </a:spcAft>
            </a:pPr>
            <a:r>
              <a:rPr lang="en-CA" sz="1800" i="1" dirty="0">
                <a:effectLst/>
                <a:latin typeface="Open Sans" panose="020B0606030504020204" pitchFamily="34" charset="0"/>
                <a:ea typeface="Open Sans" panose="020B0606030504020204" pitchFamily="34" charset="0"/>
                <a:cs typeface="Times New Roman" panose="02020603050405020304" pitchFamily="18" charset="0"/>
              </a:rPr>
              <a:t>This research was undertaken thanks in part to funding from the </a:t>
            </a:r>
            <a:br>
              <a:rPr lang="en-CA" i="1" dirty="0">
                <a:latin typeface="Open Sans" panose="020B0606030504020204" pitchFamily="34" charset="0"/>
                <a:ea typeface="Open Sans" panose="020B0606030504020204" pitchFamily="34" charset="0"/>
                <a:cs typeface="Times New Roman" panose="02020603050405020304" pitchFamily="18" charset="0"/>
              </a:rPr>
            </a:br>
            <a:r>
              <a:rPr lang="en-CA" sz="1800" i="1" dirty="0">
                <a:effectLst/>
                <a:latin typeface="Open Sans" panose="020B0606030504020204" pitchFamily="34" charset="0"/>
                <a:ea typeface="Open Sans" panose="020B0606030504020204" pitchFamily="34" charset="0"/>
                <a:cs typeface="Times New Roman" panose="02020603050405020304" pitchFamily="18" charset="0"/>
              </a:rPr>
              <a:t>Canada First</a:t>
            </a:r>
            <a:r>
              <a:rPr lang="en-CA" i="1" dirty="0">
                <a:latin typeface="Calibri" panose="020F0502020204030204" pitchFamily="34" charset="0"/>
                <a:ea typeface="Open Sans" panose="020B0606030504020204" pitchFamily="34" charset="0"/>
                <a:cs typeface="Times New Roman" panose="02020603050405020304" pitchFamily="18" charset="0"/>
              </a:rPr>
              <a:t> </a:t>
            </a:r>
            <a:r>
              <a:rPr lang="en-CA" sz="1800" i="1" dirty="0">
                <a:effectLst/>
                <a:latin typeface="Open Sans" panose="020B0606030504020204" pitchFamily="34" charset="0"/>
                <a:ea typeface="Open Sans" panose="020B0606030504020204" pitchFamily="34" charset="0"/>
                <a:cs typeface="Times New Roman" panose="02020603050405020304" pitchFamily="18" charset="0"/>
              </a:rPr>
              <a:t>Research Excellence Fund and the Natural Sciences and Engineering Research Council of Canada through the Arthur B. McDonald Canadian Astroparticle Physics Research Institute.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7CC471B-5F6B-4C66-B699-318C4E2546E0}"/>
              </a:ext>
            </a:extLst>
          </p:cNvPr>
          <p:cNvSpPr>
            <a:spLocks noGrp="1"/>
          </p:cNvSpPr>
          <p:nvPr>
            <p:ph type="body" sz="quarter" idx="10"/>
          </p:nvPr>
        </p:nvSpPr>
        <p:spPr>
          <a:xfrm>
            <a:off x="5708650" y="1856509"/>
            <a:ext cx="4343400" cy="1433513"/>
          </a:xfrm>
        </p:spPr>
        <p:txBody>
          <a:bodyPr/>
          <a:lstStyle/>
          <a:p>
            <a:r>
              <a:rPr lang="en-CA" dirty="0"/>
              <a:t>Thank you</a:t>
            </a:r>
          </a:p>
        </p:txBody>
      </p:sp>
    </p:spTree>
    <p:extLst>
      <p:ext uri="{BB962C8B-B14F-4D97-AF65-F5344CB8AC3E}">
        <p14:creationId xmlns:p14="http://schemas.microsoft.com/office/powerpoint/2010/main" val="398395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87C4B1-F12A-4C08-AD0E-7F921E46835A}"/>
              </a:ext>
            </a:extLst>
          </p:cNvPr>
          <p:cNvSpPr txBox="1"/>
          <p:nvPr/>
        </p:nvSpPr>
        <p:spPr>
          <a:xfrm>
            <a:off x="1207128" y="2081064"/>
            <a:ext cx="9777743" cy="1569660"/>
          </a:xfrm>
          <a:prstGeom prst="rect">
            <a:avLst/>
          </a:prstGeom>
          <a:noFill/>
        </p:spPr>
        <p:txBody>
          <a:bodyPr wrap="square" rtlCol="0">
            <a:spAutoFit/>
          </a:bodyPr>
          <a:lstStyle/>
          <a:p>
            <a:pPr algn="ctr"/>
            <a:r>
              <a:rPr lang="en-CA" sz="4800" b="1" dirty="0">
                <a:effectLst>
                  <a:outerShdw blurRad="38100" dist="38100" dir="2700000" algn="tl">
                    <a:srgbClr val="000000">
                      <a:alpha val="43137"/>
                    </a:srgbClr>
                  </a:outerShdw>
                </a:effectLst>
              </a:rPr>
              <a:t>Join us online at:</a:t>
            </a:r>
          </a:p>
          <a:p>
            <a:pPr algn="ctr"/>
            <a:r>
              <a:rPr lang="en-CA" sz="4800" b="1" dirty="0">
                <a:effectLst>
                  <a:outerShdw blurRad="38100" dist="38100" dir="2700000" algn="tl">
                    <a:srgbClr val="000000">
                      <a:alpha val="43137"/>
                    </a:srgbClr>
                  </a:outerShdw>
                </a:effectLst>
              </a:rPr>
              <a:t>McdonaldInstitute.ca </a:t>
            </a:r>
          </a:p>
        </p:txBody>
      </p:sp>
      <p:pic>
        <p:nvPicPr>
          <p:cNvPr id="3" name="Picture 2">
            <a:extLst>
              <a:ext uri="{FF2B5EF4-FFF2-40B4-BE49-F238E27FC236}">
                <a16:creationId xmlns:a16="http://schemas.microsoft.com/office/drawing/2014/main" id="{8BA50E4E-7C79-BBCD-7672-7E1E72151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841750"/>
            <a:ext cx="5943600" cy="1409700"/>
          </a:xfrm>
          <a:prstGeom prst="rect">
            <a:avLst/>
          </a:prstGeom>
          <a:effectLst>
            <a:outerShdw blurRad="148803" dist="50800" dir="5400000" algn="ctr" rotWithShape="0">
              <a:schemeClr val="bg1">
                <a:alpha val="43000"/>
              </a:schemeClr>
            </a:outerShdw>
          </a:effectLst>
        </p:spPr>
      </p:pic>
    </p:spTree>
    <p:extLst>
      <p:ext uri="{BB962C8B-B14F-4D97-AF65-F5344CB8AC3E}">
        <p14:creationId xmlns:p14="http://schemas.microsoft.com/office/powerpoint/2010/main" val="218432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sign with white text&#10;&#10;Description automatically generated">
            <a:extLst>
              <a:ext uri="{FF2B5EF4-FFF2-40B4-BE49-F238E27FC236}">
                <a16:creationId xmlns:a16="http://schemas.microsoft.com/office/drawing/2014/main" id="{7B80FFB5-7F9A-4C01-9DA8-864B2D5D8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563" y="1345397"/>
            <a:ext cx="5209500" cy="1067006"/>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759A18C1-C4E0-4545-AA8E-A94D3017B7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779" y="2335488"/>
            <a:ext cx="4783986" cy="127028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AF491F1-28ED-4431-8131-4744633402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3270" y="1728987"/>
            <a:ext cx="3662717" cy="136683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85C6AC1-EC7C-4823-B752-CD459BE4AC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8660" y="4095015"/>
            <a:ext cx="1020273" cy="1020273"/>
          </a:xfrm>
          <a:prstGeom prst="rect">
            <a:avLst/>
          </a:prstGeom>
        </p:spPr>
      </p:pic>
      <p:pic>
        <p:nvPicPr>
          <p:cNvPr id="11" name="Picture 10">
            <a:extLst>
              <a:ext uri="{FF2B5EF4-FFF2-40B4-BE49-F238E27FC236}">
                <a16:creationId xmlns:a16="http://schemas.microsoft.com/office/drawing/2014/main" id="{B3F7B559-7C14-420B-9C14-E3E44051C2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57628" y="3901474"/>
            <a:ext cx="1407353" cy="1407353"/>
          </a:xfrm>
          <a:prstGeom prst="rect">
            <a:avLst/>
          </a:prstGeom>
        </p:spPr>
      </p:pic>
      <p:pic>
        <p:nvPicPr>
          <p:cNvPr id="14" name="Picture 13">
            <a:extLst>
              <a:ext uri="{FF2B5EF4-FFF2-40B4-BE49-F238E27FC236}">
                <a16:creationId xmlns:a16="http://schemas.microsoft.com/office/drawing/2014/main" id="{2A31B7BD-789F-4AE5-AEFD-7C53FE68C9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1053" y="4327252"/>
            <a:ext cx="4974346" cy="1706883"/>
          </a:xfrm>
          <a:prstGeom prst="rect">
            <a:avLst/>
          </a:prstGeom>
        </p:spPr>
      </p:pic>
      <p:pic>
        <p:nvPicPr>
          <p:cNvPr id="18" name="Picture 17" descr="A picture containing food, drawing&#10;&#10;Description automatically generated">
            <a:extLst>
              <a:ext uri="{FF2B5EF4-FFF2-40B4-BE49-F238E27FC236}">
                <a16:creationId xmlns:a16="http://schemas.microsoft.com/office/drawing/2014/main" id="{95ED2CA4-9963-4A5D-B554-479163181C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7563" y="3331370"/>
            <a:ext cx="4974346" cy="1706883"/>
          </a:xfrm>
          <a:prstGeom prst="rect">
            <a:avLst/>
          </a:prstGeom>
        </p:spPr>
      </p:pic>
      <p:pic>
        <p:nvPicPr>
          <p:cNvPr id="9" name="Picture 8">
            <a:extLst>
              <a:ext uri="{FF2B5EF4-FFF2-40B4-BE49-F238E27FC236}">
                <a16:creationId xmlns:a16="http://schemas.microsoft.com/office/drawing/2014/main" id="{1CA4118E-B2EB-4681-B067-3C06175AEA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Tree>
    <p:extLst>
      <p:ext uri="{BB962C8B-B14F-4D97-AF65-F5344CB8AC3E}">
        <p14:creationId xmlns:p14="http://schemas.microsoft.com/office/powerpoint/2010/main" val="296093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12BD317-A516-4529-BE06-7E2ACCED56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370" y="139861"/>
            <a:ext cx="4520501" cy="1202329"/>
          </a:xfrm>
          <a:prstGeom prst="rect">
            <a:avLst/>
          </a:prstGeom>
        </p:spPr>
      </p:pic>
      <p:pic>
        <p:nvPicPr>
          <p:cNvPr id="7" name="Picture 6" descr="A close up of a logo&#10;&#10;Description automatically generated">
            <a:extLst>
              <a:ext uri="{FF2B5EF4-FFF2-40B4-BE49-F238E27FC236}">
                <a16:creationId xmlns:a16="http://schemas.microsoft.com/office/drawing/2014/main" id="{ECB9E02F-C6AE-429E-AEC6-F965C7A5C6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482" y="2094866"/>
            <a:ext cx="4356870" cy="892801"/>
          </a:xfrm>
          <a:prstGeom prst="rect">
            <a:avLst/>
          </a:prstGeom>
        </p:spPr>
      </p:pic>
      <p:pic>
        <p:nvPicPr>
          <p:cNvPr id="9" name="Picture 8" descr="A close up of a logo&#10;&#10;Description automatically generated">
            <a:extLst>
              <a:ext uri="{FF2B5EF4-FFF2-40B4-BE49-F238E27FC236}">
                <a16:creationId xmlns:a16="http://schemas.microsoft.com/office/drawing/2014/main" id="{AD0BB51B-B57D-484D-94D4-785B26FCFB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637" y="3594190"/>
            <a:ext cx="4768160" cy="12660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281A710-9EA2-42D1-B0D2-19CEC71E54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482" y="5301073"/>
            <a:ext cx="2700086" cy="8450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BE2CC2A-B067-427C-8DA8-F53D4632B4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70971" y="3919324"/>
            <a:ext cx="940949" cy="940949"/>
          </a:xfrm>
          <a:prstGeom prst="rect">
            <a:avLst/>
          </a:prstGeom>
        </p:spPr>
      </p:pic>
      <p:pic>
        <p:nvPicPr>
          <p:cNvPr id="18" name="Picture 17" descr="A close up of a logo&#10;&#10;Description automatically generated">
            <a:extLst>
              <a:ext uri="{FF2B5EF4-FFF2-40B4-BE49-F238E27FC236}">
                <a16:creationId xmlns:a16="http://schemas.microsoft.com/office/drawing/2014/main" id="{7C7AFA95-65FD-446B-95D8-FCEA71AE9D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13789" y="3806261"/>
            <a:ext cx="1272867" cy="1266084"/>
          </a:xfrm>
          <a:prstGeom prst="rect">
            <a:avLst/>
          </a:prstGeom>
        </p:spPr>
      </p:pic>
      <p:pic>
        <p:nvPicPr>
          <p:cNvPr id="20" name="Picture 19" descr="A close up of a logo&#10;&#10;Description automatically generated">
            <a:extLst>
              <a:ext uri="{FF2B5EF4-FFF2-40B4-BE49-F238E27FC236}">
                <a16:creationId xmlns:a16="http://schemas.microsoft.com/office/drawing/2014/main" id="{077DBF93-5580-4DB0-BBF4-D8240CB6A7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69101" y="5051808"/>
            <a:ext cx="4331683" cy="1486361"/>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1D9EFA3-077E-48B1-886C-5796BDB149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86110" y="1596442"/>
            <a:ext cx="3255358" cy="1018816"/>
          </a:xfrm>
          <a:prstGeom prst="rect">
            <a:avLst/>
          </a:prstGeom>
        </p:spPr>
      </p:pic>
    </p:spTree>
    <p:extLst>
      <p:ext uri="{BB962C8B-B14F-4D97-AF65-F5344CB8AC3E}">
        <p14:creationId xmlns:p14="http://schemas.microsoft.com/office/powerpoint/2010/main" val="179064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olding, umbrella, standing&#10;&#10;Description automatically generated">
            <a:extLst>
              <a:ext uri="{FF2B5EF4-FFF2-40B4-BE49-F238E27FC236}">
                <a16:creationId xmlns:a16="http://schemas.microsoft.com/office/drawing/2014/main" id="{4B2C854B-3503-40AA-AB8F-326757424F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35D0507F-7C76-456B-8CB4-F368A516E3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4675" y="366198"/>
            <a:ext cx="8120084" cy="2159719"/>
          </a:xfrm>
          <a:prstGeom prst="rect">
            <a:avLst/>
          </a:prstGeom>
        </p:spPr>
      </p:pic>
      <p:sp>
        <p:nvSpPr>
          <p:cNvPr id="7" name="TextBox 6">
            <a:extLst>
              <a:ext uri="{FF2B5EF4-FFF2-40B4-BE49-F238E27FC236}">
                <a16:creationId xmlns:a16="http://schemas.microsoft.com/office/drawing/2014/main" id="{53C8EF91-B421-46CA-8E09-CC2A97B90301}"/>
              </a:ext>
            </a:extLst>
          </p:cNvPr>
          <p:cNvSpPr txBox="1"/>
          <p:nvPr/>
        </p:nvSpPr>
        <p:spPr>
          <a:xfrm>
            <a:off x="1330859" y="3032911"/>
            <a:ext cx="9777743" cy="2123658"/>
          </a:xfrm>
          <a:prstGeom prst="rect">
            <a:avLst/>
          </a:prstGeom>
          <a:noFill/>
        </p:spPr>
        <p:txBody>
          <a:bodyPr wrap="square" rtlCol="0">
            <a:spAutoFit/>
          </a:bodyPr>
          <a:lstStyle/>
          <a:p>
            <a:pPr algn="ctr"/>
            <a:r>
              <a:rPr lang="en-CA" sz="6600" b="1" dirty="0">
                <a:solidFill>
                  <a:schemeClr val="bg1"/>
                </a:solidFill>
                <a:effectLst>
                  <a:outerShdw blurRad="38100" dist="38100" dir="2700000" algn="tl">
                    <a:srgbClr val="000000">
                      <a:alpha val="43137"/>
                    </a:srgbClr>
                  </a:outerShdw>
                </a:effectLst>
              </a:rPr>
              <a:t>Canada’s Astroparticle Physics Network</a:t>
            </a:r>
          </a:p>
        </p:txBody>
      </p:sp>
    </p:spTree>
    <p:extLst>
      <p:ext uri="{BB962C8B-B14F-4D97-AF65-F5344CB8AC3E}">
        <p14:creationId xmlns:p14="http://schemas.microsoft.com/office/powerpoint/2010/main" val="92183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E2BA-A377-70BD-3661-FD314FB17365}"/>
              </a:ext>
            </a:extLst>
          </p:cNvPr>
          <p:cNvSpPr>
            <a:spLocks noGrp="1"/>
          </p:cNvSpPr>
          <p:nvPr>
            <p:ph type="title"/>
          </p:nvPr>
        </p:nvSpPr>
        <p:spPr/>
        <p:txBody>
          <a:bodyPr/>
          <a:lstStyle/>
          <a:p>
            <a:endParaRPr lang="en-CA"/>
          </a:p>
        </p:txBody>
      </p:sp>
      <p:pic>
        <p:nvPicPr>
          <p:cNvPr id="4" name="Picture 3" descr="A map of the united states&#10;&#10;Description automatically generated">
            <a:extLst>
              <a:ext uri="{FF2B5EF4-FFF2-40B4-BE49-F238E27FC236}">
                <a16:creationId xmlns:a16="http://schemas.microsoft.com/office/drawing/2014/main" id="{CA5324E6-7816-F164-34F5-D910A5243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68" y="-1"/>
            <a:ext cx="11564501" cy="6625087"/>
          </a:xfrm>
          <a:prstGeom prst="rect">
            <a:avLst/>
          </a:prstGeom>
        </p:spPr>
      </p:pic>
    </p:spTree>
    <p:extLst>
      <p:ext uri="{BB962C8B-B14F-4D97-AF65-F5344CB8AC3E}">
        <p14:creationId xmlns:p14="http://schemas.microsoft.com/office/powerpoint/2010/main" val="155234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61CE1150-9502-4369-96E6-77B4006B11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69" y="2118361"/>
            <a:ext cx="1446902" cy="99653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5E5F1565-C219-4453-ABAB-EFB7E674C5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9044" y="2354695"/>
            <a:ext cx="1472292" cy="760203"/>
          </a:xfrm>
          <a:prstGeom prst="rect">
            <a:avLst/>
          </a:prstGeom>
        </p:spPr>
      </p:pic>
      <p:pic>
        <p:nvPicPr>
          <p:cNvPr id="11" name="Picture 10">
            <a:extLst>
              <a:ext uri="{FF2B5EF4-FFF2-40B4-BE49-F238E27FC236}">
                <a16:creationId xmlns:a16="http://schemas.microsoft.com/office/drawing/2014/main" id="{DE525E6F-8162-463D-BD1C-383C6E301E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5056" y="2253391"/>
            <a:ext cx="768769" cy="913478"/>
          </a:xfrm>
          <a:prstGeom prst="rect">
            <a:avLst/>
          </a:prstGeom>
        </p:spPr>
      </p:pic>
      <p:pic>
        <p:nvPicPr>
          <p:cNvPr id="13" name="Picture 12" descr="A close up of a sign&#10;&#10;Description automatically generated">
            <a:extLst>
              <a:ext uri="{FF2B5EF4-FFF2-40B4-BE49-F238E27FC236}">
                <a16:creationId xmlns:a16="http://schemas.microsoft.com/office/drawing/2014/main" id="{CBEB3911-C72A-4131-B6D4-1714927115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3353" y="2572457"/>
            <a:ext cx="1834067" cy="45453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C6DCFB89-E847-4714-A314-EE2F74AA41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6948" y="2253391"/>
            <a:ext cx="2027797" cy="811341"/>
          </a:xfrm>
          <a:prstGeom prst="rect">
            <a:avLst/>
          </a:prstGeom>
        </p:spPr>
      </p:pic>
      <p:pic>
        <p:nvPicPr>
          <p:cNvPr id="17" name="Picture 16" descr="A close up of a logo&#10;&#10;Description automatically generated">
            <a:extLst>
              <a:ext uri="{FF2B5EF4-FFF2-40B4-BE49-F238E27FC236}">
                <a16:creationId xmlns:a16="http://schemas.microsoft.com/office/drawing/2014/main" id="{39E662AC-59EF-45DF-A59A-0C79566CCE9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7969" y="3422620"/>
            <a:ext cx="2697221" cy="760204"/>
          </a:xfrm>
          <a:prstGeom prst="rect">
            <a:avLst/>
          </a:prstGeom>
        </p:spPr>
      </p:pic>
      <p:pic>
        <p:nvPicPr>
          <p:cNvPr id="20" name="Picture 19" descr="A picture containing drawing, sign&#10;&#10;Description automatically generated">
            <a:extLst>
              <a:ext uri="{FF2B5EF4-FFF2-40B4-BE49-F238E27FC236}">
                <a16:creationId xmlns:a16="http://schemas.microsoft.com/office/drawing/2014/main" id="{E46D9D9B-456E-44BC-81C4-1FD4E11D4A2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7821" y="3585502"/>
            <a:ext cx="1773940" cy="4175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29B5EDC9-A6EC-4346-AB89-8C0F58C67EB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40648" y="3431968"/>
            <a:ext cx="1371164" cy="454538"/>
          </a:xfrm>
          <a:prstGeom prst="rect">
            <a:avLst/>
          </a:prstGeom>
        </p:spPr>
      </p:pic>
      <p:pic>
        <p:nvPicPr>
          <p:cNvPr id="24" name="Picture 23" descr="A close up of a sign&#10;&#10;Description automatically generated">
            <a:extLst>
              <a:ext uri="{FF2B5EF4-FFF2-40B4-BE49-F238E27FC236}">
                <a16:creationId xmlns:a16="http://schemas.microsoft.com/office/drawing/2014/main" id="{3D1D4D6F-6DE2-476F-84AD-ED8E625D77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85826" y="3422620"/>
            <a:ext cx="3015411" cy="62428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D35F13E7-4A05-41B6-A8A8-8914B258524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7695" y="4491245"/>
            <a:ext cx="1794294" cy="324366"/>
          </a:xfrm>
          <a:prstGeom prst="rect">
            <a:avLst/>
          </a:prstGeom>
        </p:spPr>
      </p:pic>
      <p:pic>
        <p:nvPicPr>
          <p:cNvPr id="28" name="Picture 27" descr="A picture containing clock, object&#10;&#10;Description automatically generated">
            <a:extLst>
              <a:ext uri="{FF2B5EF4-FFF2-40B4-BE49-F238E27FC236}">
                <a16:creationId xmlns:a16="http://schemas.microsoft.com/office/drawing/2014/main" id="{FC59D6C7-3DD0-4D32-9509-CC3C7A8737F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754700" y="4408425"/>
            <a:ext cx="2090043" cy="490005"/>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DD99CA09-C111-4F5D-A7BB-E7412CA50D4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17758" y="4141765"/>
            <a:ext cx="1874520" cy="883920"/>
          </a:xfrm>
          <a:prstGeom prst="rect">
            <a:avLst/>
          </a:prstGeom>
        </p:spPr>
      </p:pic>
      <p:pic>
        <p:nvPicPr>
          <p:cNvPr id="32" name="Picture 31" descr="A black sign with white text&#10;&#10;Description automatically generated">
            <a:extLst>
              <a:ext uri="{FF2B5EF4-FFF2-40B4-BE49-F238E27FC236}">
                <a16:creationId xmlns:a16="http://schemas.microsoft.com/office/drawing/2014/main" id="{632FD557-472E-431F-8BCB-960B4AD117C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43003" y="4195513"/>
            <a:ext cx="2164459" cy="77642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E6E9038E-4856-441F-BDD6-B024C04D37B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030847" y="4158081"/>
            <a:ext cx="1527929" cy="873102"/>
          </a:xfrm>
          <a:prstGeom prst="rect">
            <a:avLst/>
          </a:prstGeom>
        </p:spPr>
      </p:pic>
      <p:pic>
        <p:nvPicPr>
          <p:cNvPr id="35" name="Picture 34" descr="A black sign with white text&#10;&#10;Description automatically generated">
            <a:extLst>
              <a:ext uri="{FF2B5EF4-FFF2-40B4-BE49-F238E27FC236}">
                <a16:creationId xmlns:a16="http://schemas.microsoft.com/office/drawing/2014/main" id="{3792E9D8-6A4D-46D9-89C1-5D32438EA180}"/>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772287" y="492389"/>
            <a:ext cx="6515154" cy="1334429"/>
          </a:xfrm>
          <a:prstGeom prst="rect">
            <a:avLst/>
          </a:prstGeom>
        </p:spPr>
      </p:pic>
      <p:pic>
        <p:nvPicPr>
          <p:cNvPr id="3" name="Picture 2" descr="A red and black rectangular sign with a white letter u&#10;&#10;AI-generated content may be incorrect.">
            <a:extLst>
              <a:ext uri="{FF2B5EF4-FFF2-40B4-BE49-F238E27FC236}">
                <a16:creationId xmlns:a16="http://schemas.microsoft.com/office/drawing/2014/main" id="{1CD5D44C-5E2C-0B9D-F862-9D81CCD60C2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56648" y="5453913"/>
            <a:ext cx="2055164" cy="485247"/>
          </a:xfrm>
          <a:prstGeom prst="rect">
            <a:avLst/>
          </a:prstGeom>
        </p:spPr>
      </p:pic>
      <p:pic>
        <p:nvPicPr>
          <p:cNvPr id="5" name="Picture 4" descr="A logo with blue green yellow and orange letters&#10;&#10;AI-generated content may be incorrect.">
            <a:extLst>
              <a:ext uri="{FF2B5EF4-FFF2-40B4-BE49-F238E27FC236}">
                <a16:creationId xmlns:a16="http://schemas.microsoft.com/office/drawing/2014/main" id="{BDB2037D-ED61-1FDE-A5CA-714E28C1A12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42337" y="5220322"/>
            <a:ext cx="1797040" cy="1009990"/>
          </a:xfrm>
          <a:prstGeom prst="rect">
            <a:avLst/>
          </a:prstGeom>
        </p:spPr>
      </p:pic>
      <p:pic>
        <p:nvPicPr>
          <p:cNvPr id="8" name="Picture 7" descr="A green square with white letter s in it&#10;&#10;AI-generated content may be incorrect.">
            <a:extLst>
              <a:ext uri="{FF2B5EF4-FFF2-40B4-BE49-F238E27FC236}">
                <a16:creationId xmlns:a16="http://schemas.microsoft.com/office/drawing/2014/main" id="{F876E4D7-D994-CC26-3380-43E6088D00D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98691" y="5216209"/>
            <a:ext cx="2665134" cy="930681"/>
          </a:xfrm>
          <a:prstGeom prst="rect">
            <a:avLst/>
          </a:prstGeom>
        </p:spPr>
      </p:pic>
      <p:pic>
        <p:nvPicPr>
          <p:cNvPr id="12" name="Picture 11" descr="A close-up of a logo&#10;&#10;AI-generated content may be incorrect.">
            <a:extLst>
              <a:ext uri="{FF2B5EF4-FFF2-40B4-BE49-F238E27FC236}">
                <a16:creationId xmlns:a16="http://schemas.microsoft.com/office/drawing/2014/main" id="{310B0D05-55C3-F8C3-3077-8C29B7A221F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7695" y="5306373"/>
            <a:ext cx="2285670" cy="632787"/>
          </a:xfrm>
          <a:prstGeom prst="rect">
            <a:avLst/>
          </a:prstGeom>
        </p:spPr>
      </p:pic>
      <p:pic>
        <p:nvPicPr>
          <p:cNvPr id="16" name="Picture 15" descr="A red and white logo with a leaf in the middle&#10;&#10;AI-generated content may be incorrect.">
            <a:extLst>
              <a:ext uri="{FF2B5EF4-FFF2-40B4-BE49-F238E27FC236}">
                <a16:creationId xmlns:a16="http://schemas.microsoft.com/office/drawing/2014/main" id="{E96724EB-5ED5-805B-073E-8DDB39058D0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205719" y="5360846"/>
            <a:ext cx="1178686" cy="563719"/>
          </a:xfrm>
          <a:prstGeom prst="rect">
            <a:avLst/>
          </a:prstGeom>
        </p:spPr>
      </p:pic>
    </p:spTree>
    <p:extLst>
      <p:ext uri="{BB962C8B-B14F-4D97-AF65-F5344CB8AC3E}">
        <p14:creationId xmlns:p14="http://schemas.microsoft.com/office/powerpoint/2010/main" val="175696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C83188-8794-42B4-B048-F427EC0B53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5" name="Title 1">
            <a:extLst>
              <a:ext uri="{FF2B5EF4-FFF2-40B4-BE49-F238E27FC236}">
                <a16:creationId xmlns:a16="http://schemas.microsoft.com/office/drawing/2014/main" id="{8F1399B0-C5AC-4A9E-BB6E-91EC36C0EF7B}"/>
              </a:ext>
            </a:extLst>
          </p:cNvPr>
          <p:cNvSpPr txBox="1">
            <a:spLocks/>
          </p:cNvSpPr>
          <p:nvPr/>
        </p:nvSpPr>
        <p:spPr>
          <a:xfrm>
            <a:off x="1442141" y="356071"/>
            <a:ext cx="9307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Heading</a:t>
            </a:r>
          </a:p>
        </p:txBody>
      </p:sp>
      <p:sp>
        <p:nvSpPr>
          <p:cNvPr id="6" name="Content Placeholder 2">
            <a:extLst>
              <a:ext uri="{FF2B5EF4-FFF2-40B4-BE49-F238E27FC236}">
                <a16:creationId xmlns:a16="http://schemas.microsoft.com/office/drawing/2014/main" id="{0E374306-9A45-4634-ADD7-E749B7C2C9BC}"/>
              </a:ext>
            </a:extLst>
          </p:cNvPr>
          <p:cNvSpPr txBox="1">
            <a:spLocks/>
          </p:cNvSpPr>
          <p:nvPr/>
        </p:nvSpPr>
        <p:spPr>
          <a:xfrm>
            <a:off x="1442140" y="1798464"/>
            <a:ext cx="93077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Slide text</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You can cycle through these basic slide designs, or choose one to use throughout the presentation.</a:t>
            </a:r>
          </a:p>
        </p:txBody>
      </p:sp>
    </p:spTree>
    <p:extLst>
      <p:ext uri="{BB962C8B-B14F-4D97-AF65-F5344CB8AC3E}">
        <p14:creationId xmlns:p14="http://schemas.microsoft.com/office/powerpoint/2010/main" val="358779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231E-9218-2892-7923-60E3FA6F900B}"/>
              </a:ext>
            </a:extLst>
          </p:cNvPr>
          <p:cNvSpPr>
            <a:spLocks noGrp="1"/>
          </p:cNvSpPr>
          <p:nvPr>
            <p:ph type="title"/>
          </p:nvPr>
        </p:nvSpPr>
        <p:spPr/>
        <p:txBody>
          <a:bodyPr/>
          <a:lstStyle/>
          <a:p>
            <a:r>
              <a:rPr lang="en-US" dirty="0"/>
              <a:t>Heading</a:t>
            </a:r>
          </a:p>
        </p:txBody>
      </p:sp>
      <p:sp>
        <p:nvSpPr>
          <p:cNvPr id="3" name="Content Placeholder 2">
            <a:extLst>
              <a:ext uri="{FF2B5EF4-FFF2-40B4-BE49-F238E27FC236}">
                <a16:creationId xmlns:a16="http://schemas.microsoft.com/office/drawing/2014/main" id="{430967D1-9BCB-121A-E24B-6A78045ED004}"/>
              </a:ext>
            </a:extLst>
          </p:cNvPr>
          <p:cNvSpPr>
            <a:spLocks noGrp="1"/>
          </p:cNvSpPr>
          <p:nvPr>
            <p:ph idx="1"/>
          </p:nvPr>
        </p:nvSpPr>
        <p:spPr/>
        <p:txBody>
          <a:bodyPr/>
          <a:lstStyle/>
          <a:p>
            <a:r>
              <a:rPr lang="en-CA" dirty="0"/>
              <a:t>Slide text</a:t>
            </a:r>
          </a:p>
          <a:p>
            <a:pPr marL="0" indent="0">
              <a:buNone/>
            </a:pPr>
            <a:endParaRPr lang="en-CA" dirty="0"/>
          </a:p>
          <a:p>
            <a:pPr marL="0" indent="0">
              <a:buNone/>
            </a:pPr>
            <a:r>
              <a:rPr lang="en-CA" dirty="0"/>
              <a:t>You can cycle through these basic slide designs, or choose one to use throughout the presentation.</a:t>
            </a:r>
          </a:p>
          <a:p>
            <a:endParaRPr lang="en-US" dirty="0"/>
          </a:p>
        </p:txBody>
      </p:sp>
    </p:spTree>
    <p:extLst>
      <p:ext uri="{BB962C8B-B14F-4D97-AF65-F5344CB8AC3E}">
        <p14:creationId xmlns:p14="http://schemas.microsoft.com/office/powerpoint/2010/main" val="370345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5BA3A-EA7D-460E-B96B-506AAB272E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pic>
        <p:nvPicPr>
          <p:cNvPr id="5" name="Picture 4" descr="A picture containing indoor, table, room, sitting&#10;&#10;Description automatically generated">
            <a:extLst>
              <a:ext uri="{FF2B5EF4-FFF2-40B4-BE49-F238E27FC236}">
                <a16:creationId xmlns:a16="http://schemas.microsoft.com/office/drawing/2014/main" id="{1A4A4374-E34D-4F83-AAA9-A86F8BF94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78" y="234891"/>
            <a:ext cx="11353444" cy="6386312"/>
          </a:xfrm>
          <a:prstGeom prst="rect">
            <a:avLst/>
          </a:prstGeom>
        </p:spPr>
      </p:pic>
      <p:pic>
        <p:nvPicPr>
          <p:cNvPr id="2" name="Picture 4" descr="A picture containing indoor, table, room, sitting&#10;&#10;Description automatically generated">
            <a:extLst>
              <a:ext uri="{FF2B5EF4-FFF2-40B4-BE49-F238E27FC236}">
                <a16:creationId xmlns:a16="http://schemas.microsoft.com/office/drawing/2014/main" id="{1AF54039-1F4F-48BF-8372-9A839FD0CE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313" y="245134"/>
            <a:ext cx="11340860" cy="6379233"/>
          </a:xfrm>
          <a:prstGeom prst="rect">
            <a:avLst/>
          </a:prstGeom>
        </p:spPr>
      </p:pic>
    </p:spTree>
    <p:extLst>
      <p:ext uri="{BB962C8B-B14F-4D97-AF65-F5344CB8AC3E}">
        <p14:creationId xmlns:p14="http://schemas.microsoft.com/office/powerpoint/2010/main" val="70126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room, sitting&#10;&#10;Description automatically generated">
            <a:extLst>
              <a:ext uri="{FF2B5EF4-FFF2-40B4-BE49-F238E27FC236}">
                <a16:creationId xmlns:a16="http://schemas.microsoft.com/office/drawing/2014/main" id="{D377B55D-7578-4A93-A86E-678D7E9A7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3335" y="744376"/>
            <a:ext cx="9545330" cy="5369248"/>
          </a:xfrm>
          <a:prstGeom prst="rect">
            <a:avLst/>
          </a:prstGeom>
        </p:spPr>
      </p:pic>
    </p:spTree>
    <p:extLst>
      <p:ext uri="{BB962C8B-B14F-4D97-AF65-F5344CB8AC3E}">
        <p14:creationId xmlns:p14="http://schemas.microsoft.com/office/powerpoint/2010/main" val="102843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7C17F-D42A-4976-8E4B-09F51CF32B03}"/>
              </a:ext>
            </a:extLst>
          </p:cNvPr>
          <p:cNvSpPr>
            <a:spLocks noGrp="1"/>
          </p:cNvSpPr>
          <p:nvPr>
            <p:ph idx="4294967295"/>
          </p:nvPr>
        </p:nvSpPr>
        <p:spPr>
          <a:xfrm>
            <a:off x="2884488" y="1798638"/>
            <a:ext cx="9307512" cy="4351337"/>
          </a:xfrm>
        </p:spPr>
        <p:txBody>
          <a:bodyPr/>
          <a:lstStyle/>
          <a:p>
            <a:r>
              <a:rPr lang="en-CA" dirty="0"/>
              <a:t>Slide text</a:t>
            </a:r>
          </a:p>
          <a:p>
            <a:pPr marL="0" indent="0">
              <a:buNone/>
            </a:pPr>
            <a:endParaRPr lang="en-CA" dirty="0"/>
          </a:p>
          <a:p>
            <a:pPr marL="0" indent="0">
              <a:buNone/>
            </a:pPr>
            <a:r>
              <a:rPr lang="en-CA" dirty="0"/>
              <a:t>You can cycle through these basic slide designs, or choose one to use throughout the presentation.</a:t>
            </a:r>
          </a:p>
        </p:txBody>
      </p:sp>
      <p:pic>
        <p:nvPicPr>
          <p:cNvPr id="8" name="Picture 7" descr="A picture containing person, man, standing, holding&#10;&#10;Description automatically generated">
            <a:extLst>
              <a:ext uri="{FF2B5EF4-FFF2-40B4-BE49-F238E27FC236}">
                <a16:creationId xmlns:a16="http://schemas.microsoft.com/office/drawing/2014/main" id="{8558F8A0-6224-4B8F-9A40-29CEBCD121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843" y="0"/>
            <a:ext cx="10274158" cy="6858000"/>
          </a:xfrm>
          <a:prstGeom prst="rect">
            <a:avLst/>
          </a:prstGeom>
        </p:spPr>
      </p:pic>
    </p:spTree>
    <p:extLst>
      <p:ext uri="{BB962C8B-B14F-4D97-AF65-F5344CB8AC3E}">
        <p14:creationId xmlns:p14="http://schemas.microsoft.com/office/powerpoint/2010/main" val="1157293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49AD3C1F86BB4D95B993BA4C907DC7" ma:contentTypeVersion="19" ma:contentTypeDescription="Create a new document." ma:contentTypeScope="" ma:versionID="b5ba8906d918c5a4598f98d576133b3d">
  <xsd:schema xmlns:xsd="http://www.w3.org/2001/XMLSchema" xmlns:xs="http://www.w3.org/2001/XMLSchema" xmlns:p="http://schemas.microsoft.com/office/2006/metadata/properties" xmlns:ns2="19890805-087c-40de-82e2-81a151efff6d" xmlns:ns3="871f4035-ead0-40f2-a8d9-39a8f8d6925f" targetNamespace="http://schemas.microsoft.com/office/2006/metadata/properties" ma:root="true" ma:fieldsID="d51f49c77e3ecc617ac991389a47cac0" ns2:_="" ns3:_="">
    <xsd:import namespace="19890805-087c-40de-82e2-81a151efff6d"/>
    <xsd:import namespace="871f4035-ead0-40f2-a8d9-39a8f8d692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2:MediaServiceOCR" minOccurs="0"/>
                <xsd:element ref="ns3:SharedWithUsers" minOccurs="0"/>
                <xsd:element ref="ns3:SharedWithDetails" minOccurs="0"/>
                <xsd:element ref="ns2:MediaServiceSearchProperties" minOccurs="0"/>
                <xsd:element ref="ns2:Link" minOccurs="0"/>
                <xsd:element ref="ns2:MediaServiceBillingMetadata" minOccurs="0"/>
                <xsd:element ref="ns2:Would_x0020_you_x0020_recommend_x0020_other_x0020_McDonald_x0020_Institute_x0020_events_x0020_to_x0020_a_x0020_friend_x003f_" minOccurs="0"/>
                <xsd:element ref="ns2:If_x0020_you_x0020_would_x0020_like_x0020_to_x0020_subscribe_x0020_to_x0020_our_x0020_monthly_x0020_newsletter_x002c__x0020_please_x0020_provide_x0020_your_x0020_email_x0020_address_x002e_" minOccurs="0"/>
                <xsd:element ref="ns2:Is_x0020_there_x0020_anything_x0020_we_x0020_could_x0020_do_x0020_to_x0020_improve_x0020_this_x0020_event_x003f_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90805-087c-40de-82e2-81a151efff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ink" ma:index="22" nillable="true" ma:displayName="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3" nillable="true" ma:displayName="MediaServiceBillingMetadata" ma:hidden="true" ma:internalName="MediaServiceBillingMetadata" ma:readOnly="true">
      <xsd:simpleType>
        <xsd:restriction base="dms:Note"/>
      </xsd:simpleType>
    </xsd:element>
    <xsd:element name="Would_x0020_you_x0020_recommend_x0020_other_x0020_McDonald_x0020_Institute_x0020_events_x0020_to_x0020_a_x0020_friend_x003f_" ma:index="24" nillable="true" ma:displayName="Would you recommend other McDonald Institute events to a friend?" ma:format="Dropdown" ma:internalName="Would_x0020_you_x0020_recommend_x0020_other_x0020_McDonald_x0020_Institute_x0020_events_x0020_to_x0020_a_x0020_friend_x003f_">
      <xsd:simpleType>
        <xsd:restriction base="dms:Choice">
          <xsd:enumeration value="Yes"/>
          <xsd:enumeration value="Maybe"/>
          <xsd:enumeration value="No"/>
        </xsd:restriction>
      </xsd:simpleType>
    </xsd:element>
    <xsd:element name="If_x0020_you_x0020_would_x0020_like_x0020_to_x0020_subscribe_x0020_to_x0020_our_x0020_monthly_x0020_newsletter_x002c__x0020_please_x0020_provide_x0020_your_x0020_email_x0020_address_x002e_" ma:index="25" nillable="true" ma:displayName="If you would like to subscribe to our monthly newsletter, please provide your email address." ma:internalName="If_x0020_you_x0020_would_x0020_like_x0020_to_x0020_subscribe_x0020_to_x0020_our_x0020_monthly_x0020_newsletter_x002c__x0020_please_x0020_provide_x0020_your_x0020_email_x0020_address_x002e_">
      <xsd:simpleType>
        <xsd:restriction base="dms:Text"/>
      </xsd:simpleType>
    </xsd:element>
    <xsd:element name="Is_x0020_there_x0020_anything_x0020_we_x0020_could_x0020_do_x0020_to_x0020_improve_x0020_this_x0020_event_x003f__x0020_" ma:index="26" nillable="true" ma:displayName="Is there anything we could do to improve this event? " ma:internalName="Is_x0020_there_x0020_anything_x0020_we_x0020_could_x0020_do_x0020_to_x0020_improve_x0020_this_x0020_event_x003f__x0020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1f4035-ead0-40f2-a8d9-39a8f8d6925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890805-087c-40de-82e2-81a151efff6d">
      <Terms xmlns="http://schemas.microsoft.com/office/infopath/2007/PartnerControls"/>
    </lcf76f155ced4ddcb4097134ff3c332f>
    <Link xmlns="19890805-087c-40de-82e2-81a151efff6d">
      <Url xsi:nil="true"/>
      <Description xsi:nil="true"/>
    </Link>
    <If_x0020_you_x0020_would_x0020_like_x0020_to_x0020_subscribe_x0020_to_x0020_our_x0020_monthly_x0020_newsletter_x002c__x0020_please_x0020_provide_x0020_your_x0020_email_x0020_address_x002e_ xmlns="19890805-087c-40de-82e2-81a151efff6d" xsi:nil="true"/>
    <Is_x0020_there_x0020_anything_x0020_we_x0020_could_x0020_do_x0020_to_x0020_improve_x0020_this_x0020_event_x003f__x0020_ xmlns="19890805-087c-40de-82e2-81a151efff6d" xsi:nil="true"/>
    <Would_x0020_you_x0020_recommend_x0020_other_x0020_McDonald_x0020_Institute_x0020_events_x0020_to_x0020_a_x0020_friend_x003f_ xmlns="19890805-087c-40de-82e2-81a151efff6d" xsi:nil="true"/>
  </documentManagement>
</p:properties>
</file>

<file path=customXml/itemProps1.xml><?xml version="1.0" encoding="utf-8"?>
<ds:datastoreItem xmlns:ds="http://schemas.openxmlformats.org/officeDocument/2006/customXml" ds:itemID="{6BEF1606-E26E-4FF3-B6A1-716284D88DD8}"/>
</file>

<file path=customXml/itemProps2.xml><?xml version="1.0" encoding="utf-8"?>
<ds:datastoreItem xmlns:ds="http://schemas.openxmlformats.org/officeDocument/2006/customXml" ds:itemID="{525604DF-2872-430D-850F-F68FF28FA815}"/>
</file>

<file path=customXml/itemProps3.xml><?xml version="1.0" encoding="utf-8"?>
<ds:datastoreItem xmlns:ds="http://schemas.openxmlformats.org/officeDocument/2006/customXml" ds:itemID="{E99BA84B-56F4-426F-9828-B8EA915153ED}"/>
</file>

<file path=docProps/app.xml><?xml version="1.0" encoding="utf-8"?>
<Properties xmlns="http://schemas.openxmlformats.org/officeDocument/2006/extended-properties" xmlns:vt="http://schemas.openxmlformats.org/officeDocument/2006/docPropsVTypes">
  <Template/>
  <TotalTime>1980</TotalTime>
  <Words>957</Words>
  <Application>Microsoft Macintosh PowerPoint</Application>
  <PresentationFormat>Widescreen</PresentationFormat>
  <Paragraphs>84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Open Sans</vt:lpstr>
      <vt:lpstr>Open Sans Light</vt:lpstr>
      <vt:lpstr>Office Theme</vt:lpstr>
      <vt:lpstr>PowerPoint Presentation</vt:lpstr>
      <vt:lpstr>PowerPoint Presentation</vt:lpstr>
      <vt:lpstr>PowerPoint Presentation</vt:lpstr>
      <vt:lpstr>PowerPoint Presentation</vt:lpstr>
      <vt:lpstr>PowerPoint Presentation</vt:lpstr>
      <vt:lpstr>Heading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Canadian Particle Astrophysics Centre at Queen's University</dc:creator>
  <cp:lastModifiedBy>Zachary Kenny</cp:lastModifiedBy>
  <cp:revision>32</cp:revision>
  <dcterms:created xsi:type="dcterms:W3CDTF">2020-02-05T16:04:02Z</dcterms:created>
  <dcterms:modified xsi:type="dcterms:W3CDTF">2026-02-13T18:00:27Z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0x0101005549AD3C1F86BB4D95B993BA4C907DC7</vt:lpwstr>
  </property>
</Properties>
</file>